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57" r:id="rId2"/>
    <p:sldId id="262" r:id="rId3"/>
    <p:sldId id="260" r:id="rId4"/>
    <p:sldId id="256" r:id="rId5"/>
    <p:sldId id="264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967"/>
    <a:srgbClr val="200E52"/>
    <a:srgbClr val="E5B43B"/>
    <a:srgbClr val="C9E4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382B-FBB4-4C16-9741-A3C838C8806B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3C944-F849-4E14-AB3F-A01C7BECFC1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C944-F849-4E14-AB3F-A01C7BECFC11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869E-38ED-4674-93AC-C86F8941E9E2}" type="datetimeFigureOut">
              <a:rPr lang="pt-PT" smtClean="0"/>
              <a:pPr/>
              <a:t>07-02-2011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A22F-26A2-4CB3-92E6-D80ED4C2A43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2.bp.blogspot.com/_RuaNOm1uJ9Q/TURs8093pzI/AAAAAAAABjs/tIr0tsDgHcM/s1600/IMG021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4.bp.blogspot.com/_RuaNOm1uJ9Q/TURs-YvwRGI/AAAAAAAABj0/LhXZLElha-Q/s1600/IMG0200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2.bp.blogspot.com/_RuaNOm1uJ9Q/TURs9t82YnI/AAAAAAAABjw/aRT7bTK2Fs0/s1600/IMG019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285860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Centro de Produção </a:t>
            </a:r>
            <a:r>
              <a:rPr lang="pt-PT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Unicer</a:t>
            </a:r>
            <a:r>
              <a:rPr lang="pt-P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Águas </a:t>
            </a:r>
            <a:br>
              <a:rPr lang="pt-PT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</a:br>
            <a:r>
              <a:rPr lang="pt-PT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Castelo de Vide</a:t>
            </a:r>
            <a:endParaRPr lang="pt-PT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1259226">
            <a:off x="380884" y="3223240"/>
            <a:ext cx="8476219" cy="3152798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pt-PT" sz="2000" dirty="0" smtClean="0">
                <a:latin typeface="Tw Cen MT" pitchFamily="34" charset="0"/>
                <a:cs typeface="Arabic Typesetting" pitchFamily="66" charset="-78"/>
              </a:rPr>
              <a:t>  </a:t>
            </a:r>
            <a:r>
              <a:rPr lang="pt-PT" sz="2000" dirty="0" smtClean="0">
                <a:latin typeface="Tw Cen MT" pitchFamily="34" charset="0"/>
                <a:cs typeface="Segoe UI" pitchFamily="34" charset="0"/>
              </a:rPr>
              <a:t>   "Estamos diante de um momento crítico na história da Terra, numa época </a:t>
            </a:r>
            <a:r>
              <a:rPr lang="pt-PT" sz="2000" dirty="0" err="1" smtClean="0">
                <a:latin typeface="Tw Cen MT" pitchFamily="34" charset="0"/>
                <a:cs typeface="Segoe UI" pitchFamily="34" charset="0"/>
              </a:rPr>
              <a:t>em</a:t>
            </a:r>
            <a:r>
              <a:rPr lang="pt-PT" sz="2000" dirty="0" smtClean="0">
                <a:latin typeface="Tw Cen MT" pitchFamily="34" charset="0"/>
                <a:cs typeface="Segoe UI" pitchFamily="34" charset="0"/>
              </a:rPr>
              <a:t>     que a humanidade deve escolher o seu futuro. </a:t>
            </a:r>
          </a:p>
          <a:p>
            <a:pPr algn="just">
              <a:buNone/>
            </a:pPr>
            <a:r>
              <a:rPr lang="pt-PT" sz="2000" dirty="0" smtClean="0">
                <a:latin typeface="Tw Cen MT" pitchFamily="34" charset="0"/>
                <a:cs typeface="Segoe UI" pitchFamily="34" charset="0"/>
              </a:rPr>
              <a:t>      Devemos somar forças para gerar uma sociedade sustentável global   </a:t>
            </a:r>
            <a:r>
              <a:rPr lang="pt-PT" sz="2000" dirty="0" err="1" smtClean="0">
                <a:latin typeface="Tw Cen MT" pitchFamily="34" charset="0"/>
                <a:cs typeface="Segoe UI" pitchFamily="34" charset="0"/>
              </a:rPr>
              <a:t>baseada</a:t>
            </a:r>
            <a:r>
              <a:rPr lang="pt-PT" sz="2000" dirty="0" smtClean="0">
                <a:latin typeface="Tw Cen MT" pitchFamily="34" charset="0"/>
                <a:cs typeface="Segoe UI" pitchFamily="34" charset="0"/>
              </a:rPr>
              <a:t> no respeito pela natureza, nos direitos humanos universais, na justiça económica e numa cultura da paz.</a:t>
            </a:r>
          </a:p>
          <a:p>
            <a:pPr algn="just">
              <a:buNone/>
            </a:pPr>
            <a:r>
              <a:rPr lang="pt-PT" sz="2000" dirty="0" smtClean="0">
                <a:latin typeface="Tw Cen MT" pitchFamily="34" charset="0"/>
                <a:cs typeface="Segoe UI" pitchFamily="34" charset="0"/>
              </a:rPr>
              <a:t>     Para chegar a este propósito, é imperativo que nós, os povos da Terra, declaremos a nossa responsabilidade uns para com os outros, com a grande comunidade da vida, e com as futuras gerações." </a:t>
            </a:r>
          </a:p>
          <a:p>
            <a:pPr>
              <a:buNone/>
            </a:pPr>
            <a:r>
              <a:rPr lang="pt-PT" sz="2000" dirty="0" smtClean="0">
                <a:latin typeface="Tw Cen MT" pitchFamily="34" charset="0"/>
                <a:cs typeface="Arabic Typesetting" pitchFamily="66" charset="-78"/>
              </a:rPr>
              <a:t>                                                                                </a:t>
            </a:r>
            <a:r>
              <a:rPr lang="pt-PT" sz="1400" dirty="0" smtClean="0">
                <a:latin typeface="Tw Cen MT" pitchFamily="34" charset="0"/>
                <a:cs typeface="Arabic Typesetting" pitchFamily="66" charset="-78"/>
              </a:rPr>
              <a:t>(da </a:t>
            </a:r>
            <a:r>
              <a:rPr lang="pt-PT" sz="1400" i="1" dirty="0" smtClean="0">
                <a:latin typeface="Tw Cen MT" pitchFamily="34" charset="0"/>
                <a:cs typeface="Arabic Typesetting" pitchFamily="66" charset="-78"/>
              </a:rPr>
              <a:t> </a:t>
            </a:r>
            <a:r>
              <a:rPr lang="pt-PT" sz="1400" i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  <a:cs typeface="Arabic Typesetting" pitchFamily="66" charset="-78"/>
              </a:rPr>
              <a:t>CARTA DA TERRA)</a:t>
            </a:r>
            <a:endParaRPr lang="pt-PT" sz="1400" dirty="0" smtClean="0">
              <a:latin typeface="Tw Cen MT" pitchFamily="34" charset="0"/>
              <a:cs typeface="Andalus" pitchFamily="2" charset="-78"/>
            </a:endParaRPr>
          </a:p>
          <a:p>
            <a:pPr>
              <a:buNone/>
            </a:pPr>
            <a:r>
              <a:rPr lang="pt-PT" sz="1400" dirty="0" smtClean="0">
                <a:latin typeface="Tw Cen MT" pitchFamily="34" charset="0"/>
              </a:rPr>
              <a:t>                                             </a:t>
            </a:r>
            <a:endParaRPr lang="pt-PT" sz="1400" dirty="0">
              <a:latin typeface="Tw Cen M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80312" y="6488668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Fevereiro 2011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1711328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Centro de Produção </a:t>
            </a:r>
            <a:r>
              <a:rPr lang="pt-PT" sz="4000" b="1" dirty="0" err="1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Unicer</a:t>
            </a:r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Águas</a:t>
            </a:r>
            <a:br>
              <a:rPr lang="pt-PT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</a:br>
            <a:r>
              <a:rPr lang="pt-PT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Castelo de Vide</a:t>
            </a:r>
            <a:endParaRPr lang="pt-PT" sz="4000" b="1" dirty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1259226">
            <a:off x="683466" y="2165017"/>
            <a:ext cx="8269247" cy="4275950"/>
          </a:xfrm>
          <a:solidFill>
            <a:srgbClr val="C9E4E5"/>
          </a:solidFill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pt-PT" sz="3600" dirty="0" smtClean="0"/>
              <a:t>Valores </a:t>
            </a:r>
            <a:r>
              <a:rPr lang="pt-PT" sz="3600" dirty="0" err="1" smtClean="0"/>
              <a:t>Unicer</a:t>
            </a:r>
            <a:endParaRPr lang="pt-PT" sz="3600" dirty="0" smtClean="0"/>
          </a:p>
          <a:p>
            <a:pPr fontAlgn="t">
              <a:buFont typeface="Wingdings" pitchFamily="2" charset="2"/>
              <a:buChar char="§"/>
            </a:pPr>
            <a:r>
              <a:rPr lang="pt-PT" sz="2000" dirty="0" smtClean="0"/>
              <a:t>No Grupo </a:t>
            </a:r>
            <a:r>
              <a:rPr lang="pt-PT" sz="2000" dirty="0" err="1" smtClean="0"/>
              <a:t>Unicer</a:t>
            </a:r>
            <a:r>
              <a:rPr lang="pt-PT" sz="2000" dirty="0" smtClean="0"/>
              <a:t> uma das Linhas de Orientação Estratégica é a actuação ambiental.</a:t>
            </a:r>
          </a:p>
          <a:p>
            <a:pPr fontAlgn="t">
              <a:buFont typeface="Wingdings" pitchFamily="2" charset="2"/>
              <a:buChar char="§"/>
            </a:pPr>
            <a:r>
              <a:rPr lang="pt-PT" sz="2000" dirty="0" smtClean="0"/>
              <a:t>A </a:t>
            </a:r>
            <a:r>
              <a:rPr lang="pt-PT" sz="2000" dirty="0" err="1" smtClean="0"/>
              <a:t>Unicer</a:t>
            </a:r>
            <a:r>
              <a:rPr lang="pt-PT" sz="2000" dirty="0" smtClean="0"/>
              <a:t> Promove a Cidadania responsável, assume o compromisso e desenvolve as suas actividades em pleno respeito pelo Ambiente. </a:t>
            </a:r>
          </a:p>
          <a:p>
            <a:pPr fontAlgn="t">
              <a:buFont typeface="Wingdings" pitchFamily="2" charset="2"/>
              <a:buChar char="§"/>
            </a:pPr>
            <a:r>
              <a:rPr lang="pt-PT" sz="2000" dirty="0" smtClean="0"/>
              <a:t>Um dos passos dados nesse sentido é a utilização racional de energia.</a:t>
            </a:r>
          </a:p>
          <a:p>
            <a:pPr fontAlgn="t">
              <a:buFont typeface="Wingdings" pitchFamily="2" charset="2"/>
              <a:buChar char="§"/>
            </a:pPr>
            <a:r>
              <a:rPr lang="pt-PT" sz="2000" b="1" dirty="0" smtClean="0"/>
              <a:t>No mês de Fevereiro as antigas lâmpadas  foram substituídas. </a:t>
            </a:r>
          </a:p>
          <a:p>
            <a:pPr fontAlgn="t">
              <a:buFont typeface="Wingdings" pitchFamily="2" charset="2"/>
              <a:buChar char="§"/>
            </a:pPr>
            <a:r>
              <a:rPr lang="pt-PT" sz="2000" dirty="0" smtClean="0"/>
              <a:t>É tudo uma questão de respeito pela natureza !!!!</a:t>
            </a:r>
          </a:p>
          <a:p>
            <a:pPr fontAlgn="t">
              <a:buFont typeface="Wingdings" pitchFamily="2" charset="2"/>
              <a:buChar char="§"/>
            </a:pPr>
            <a:r>
              <a:rPr lang="pt-PT" sz="2000" dirty="0" smtClean="0"/>
              <a:t>A principal diferença entre as lâmpadas substituídas e as actuais são os consumos, consomem muito pouco e dão tanto ou mais luz que as lâmpadas anteriores.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PIM2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25144"/>
            <a:ext cx="2592288" cy="193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392488" cy="990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PT" sz="3400" b="1" dirty="0" smtClean="0">
                <a:solidFill>
                  <a:schemeClr val="accent2">
                    <a:lumMod val="75000"/>
                  </a:schemeClr>
                </a:solidFill>
              </a:rPr>
              <a:t>Imagens do Futuro…</a:t>
            </a:r>
            <a:endParaRPr lang="pt-PT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Marcador de Posição de Conteúdo 3" descr="2316233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484784"/>
            <a:ext cx="2304256" cy="171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23172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05694">
            <a:off x="144182" y="3579931"/>
            <a:ext cx="2597251" cy="193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230123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17529">
            <a:off x="4497030" y="1329938"/>
            <a:ext cx="1825862" cy="136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23112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0918" y="3068960"/>
            <a:ext cx="231613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231423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96341">
            <a:off x="6550557" y="3680083"/>
            <a:ext cx="2398491" cy="196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HPIM23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1628800"/>
            <a:ext cx="2771800" cy="206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HPIM2301 - Cóp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673879">
            <a:off x="7365848" y="748420"/>
            <a:ext cx="1858846" cy="102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HPIM231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4869161"/>
            <a:ext cx="266836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 rot="20674815">
            <a:off x="-57760" y="308766"/>
            <a:ext cx="3792209" cy="12758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Imagens de Ontem.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Marcador de Posição de Conteúdo 4" descr="HPIM2330 (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014433">
            <a:off x="2834673" y="317106"/>
            <a:ext cx="1287834" cy="133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6864" cy="720080"/>
          </a:xfrm>
        </p:spPr>
        <p:txBody>
          <a:bodyPr>
            <a:noAutofit/>
          </a:bodyPr>
          <a:lstStyle/>
          <a:p>
            <a:r>
              <a:rPr lang="pt-PT" sz="2800" dirty="0" smtClean="0"/>
              <a:t>"</a:t>
            </a:r>
            <a:r>
              <a:rPr lang="pt-PT" sz="2800" b="1" dirty="0" smtClean="0"/>
              <a:t>Os artistas têm o direito de serem modestos e o dever de serem vaidosos." </a:t>
            </a:r>
            <a:r>
              <a:rPr lang="pt-PT" sz="1600" b="1" dirty="0" smtClean="0"/>
              <a:t>(</a:t>
            </a:r>
            <a:r>
              <a:rPr lang="pt-PT" sz="1600" dirty="0" err="1" smtClean="0"/>
              <a:t>Karl</a:t>
            </a:r>
            <a:r>
              <a:rPr lang="pt-PT" sz="1600" dirty="0" smtClean="0"/>
              <a:t> </a:t>
            </a:r>
            <a:r>
              <a:rPr lang="pt-PT" sz="1600" dirty="0" err="1" smtClean="0"/>
              <a:t>Kraus</a:t>
            </a:r>
            <a:r>
              <a:rPr lang="pt-PT" sz="1600" dirty="0" smtClean="0"/>
              <a:t>)</a:t>
            </a:r>
            <a:endParaRPr lang="pt-PT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3645024"/>
            <a:ext cx="4536504" cy="2448272"/>
          </a:xfrm>
          <a:ln w="38100"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PT" b="1" dirty="0" smtClean="0">
                <a:solidFill>
                  <a:srgbClr val="200E52"/>
                </a:solidFill>
              </a:rPr>
              <a:t>Imagens que revelam o processo de impressão  do painel que se encontra em Castelo de Vide a dar as boas vidas </a:t>
            </a:r>
            <a:r>
              <a:rPr lang="pt-PT" b="1" smtClean="0">
                <a:solidFill>
                  <a:srgbClr val="200E52"/>
                </a:solidFill>
              </a:rPr>
              <a:t>a quem </a:t>
            </a:r>
            <a:r>
              <a:rPr lang="pt-PT" b="1" dirty="0" smtClean="0">
                <a:solidFill>
                  <a:srgbClr val="200E52"/>
                </a:solidFill>
              </a:rPr>
              <a:t>entra no </a:t>
            </a:r>
            <a:r>
              <a:rPr lang="pt-PT" b="1" smtClean="0">
                <a:solidFill>
                  <a:srgbClr val="200E52"/>
                </a:solidFill>
              </a:rPr>
              <a:t>nosso centro.</a:t>
            </a:r>
            <a:endParaRPr lang="pt-PT" b="1" dirty="0">
              <a:solidFill>
                <a:srgbClr val="200E52"/>
              </a:solidFill>
            </a:endParaRPr>
          </a:p>
        </p:txBody>
      </p:sp>
      <p:pic>
        <p:nvPicPr>
          <p:cNvPr id="1027" name="Picture 3" descr="http://2.bp.blogspot.com/_RuaNOm1uJ9Q/TURs8093pzI/AAAAAAAABjs/tIr0tsDgHcM/s320/IMG0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2.bp.blogspot.com/_RuaNOm1uJ9Q/TURs9t82YnI/AAAAAAAABjw/aRT7bTK2Fs0/s320/IMG01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967301">
            <a:off x="785509" y="601564"/>
            <a:ext cx="2515354" cy="33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4.bp.blogspot.com/_RuaNOm1uJ9Q/TURs-YvwRGI/AAAAAAAABj0/LhXZLElha-Q/s320/IMG02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38751">
            <a:off x="419072" y="3559367"/>
            <a:ext cx="3535083" cy="265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80934_180897785282036_100000854468921_384313_1929276_n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30" t="6996" r="13009" b="3908"/>
          <a:stretch>
            <a:fillRect/>
          </a:stretch>
        </p:blipFill>
        <p:spPr>
          <a:xfrm>
            <a:off x="323528" y="1196752"/>
            <a:ext cx="6480720" cy="5397277"/>
          </a:xfrm>
        </p:spPr>
      </p:pic>
      <p:pic>
        <p:nvPicPr>
          <p:cNvPr id="5" name="Imagem 4" descr="HPIM2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876732"/>
            <a:ext cx="2736304" cy="198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1223"/>
            <a:ext cx="849694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Agradecemos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ao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Francisco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Abrantes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trabalho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que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agora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diante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fará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parte do nosso dia a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dia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em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Castelo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pt-P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Vide</a:t>
            </a:r>
            <a:r>
              <a:rPr kumimoji="0" lang="pt-P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hamada oval 5"/>
          <p:cNvSpPr/>
          <p:nvPr/>
        </p:nvSpPr>
        <p:spPr>
          <a:xfrm>
            <a:off x="6876256" y="1196752"/>
            <a:ext cx="2088232" cy="3672408"/>
          </a:xfrm>
          <a:prstGeom prst="wedgeEllipseCallout">
            <a:avLst>
              <a:gd name="adj1" fmla="val -11559"/>
              <a:gd name="adj2" fmla="val 70212"/>
            </a:avLst>
          </a:prstGeom>
          <a:ln>
            <a:solidFill>
              <a:srgbClr val="E5B43B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Foi colocado um painel de azulejos na parede do armazém. </a:t>
            </a:r>
            <a:r>
              <a:rPr lang="pt-PT" dirty="0" smtClean="0"/>
              <a:t>Este </a:t>
            </a:r>
            <a:r>
              <a:rPr lang="pt-PT" dirty="0" err="1" smtClean="0"/>
              <a:t>foi</a:t>
            </a:r>
            <a:r>
              <a:rPr lang="pt-PT" dirty="0" smtClean="0"/>
              <a:t> feito </a:t>
            </a:r>
            <a:r>
              <a:rPr lang="pt-PT" dirty="0" err="1" smtClean="0"/>
              <a:t>por</a:t>
            </a:r>
            <a:r>
              <a:rPr lang="pt-PT" dirty="0" smtClean="0"/>
              <a:t> um </a:t>
            </a:r>
            <a:r>
              <a:rPr lang="pt-PT" dirty="0" err="1" smtClean="0"/>
              <a:t>artista</a:t>
            </a:r>
            <a:r>
              <a:rPr lang="pt-PT" dirty="0" smtClean="0"/>
              <a:t> cá </a:t>
            </a:r>
            <a:r>
              <a:rPr lang="pt-PT" dirty="0" err="1" smtClean="0"/>
              <a:t>da</a:t>
            </a:r>
            <a:r>
              <a:rPr lang="pt-PT" dirty="0" smtClean="0"/>
              <a:t> casa.</a:t>
            </a:r>
            <a:endParaRPr lang="pt-PT" dirty="0" smtClean="0"/>
          </a:p>
        </p:txBody>
      </p:sp>
      <p:sp>
        <p:nvSpPr>
          <p:cNvPr id="7" name="CaixaDeTexto 6"/>
          <p:cNvSpPr txBox="1"/>
          <p:nvPr/>
        </p:nvSpPr>
        <p:spPr>
          <a:xfrm rot="20343791">
            <a:off x="7581441" y="6224342"/>
            <a:ext cx="1547664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Lina Andrade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315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do Office</vt:lpstr>
      <vt:lpstr>Centro de Produção Unicer Águas  Castelo de Vide</vt:lpstr>
      <vt:lpstr>Centro de Produção Unicer Águas  Castelo de Vide</vt:lpstr>
      <vt:lpstr>Imagens do Futuro…</vt:lpstr>
      <vt:lpstr>"Os artistas têm o direito de serem modestos e o dever de serem vaidosos." (Karl Kraus)</vt:lpstr>
      <vt:lpstr>Slide 5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61128</cp:lastModifiedBy>
  <cp:revision>52</cp:revision>
  <dcterms:created xsi:type="dcterms:W3CDTF">2011-01-31T19:58:17Z</dcterms:created>
  <dcterms:modified xsi:type="dcterms:W3CDTF">2011-02-07T10:02:08Z</dcterms:modified>
</cp:coreProperties>
</file>