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7" r:id="rId3"/>
    <p:sldId id="256" r:id="rId4"/>
    <p:sldId id="262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2C551"/>
    <a:srgbClr val="594203"/>
    <a:srgbClr val="000099"/>
    <a:srgbClr val="663E30"/>
    <a:srgbClr val="FF9933"/>
    <a:srgbClr val="F591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CB0F3-3ED1-4720-AF8E-247F18E229A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E13882C-C97A-4CB9-ABA5-FAD0224C3A7E}">
      <dgm:prSet custT="1"/>
      <dgm:spPr/>
      <dgm:t>
        <a:bodyPr/>
        <a:lstStyle/>
        <a:p>
          <a:pPr rtl="0"/>
          <a:r>
            <a:rPr lang="pt-PT" sz="2800" dirty="0" smtClean="0"/>
            <a:t>Foi instalado no centro um sistema de</a:t>
          </a:r>
          <a:br>
            <a:rPr lang="pt-PT" sz="2800" dirty="0" smtClean="0"/>
          </a:br>
          <a:r>
            <a:rPr lang="pt-PT" sz="2800" dirty="0" smtClean="0"/>
            <a:t>Videovigilância.  </a:t>
          </a:r>
          <a:r>
            <a:rPr lang="pt-PT" sz="2400" dirty="0" smtClean="0"/>
            <a:t/>
          </a:r>
          <a:br>
            <a:rPr lang="pt-PT" sz="2400" dirty="0" smtClean="0"/>
          </a:br>
          <a:r>
            <a:rPr lang="pt-PT" sz="2400" dirty="0" smtClean="0"/>
            <a:t> </a:t>
          </a:r>
          <a:endParaRPr lang="pt-PT" sz="2400" dirty="0"/>
        </a:p>
      </dgm:t>
    </dgm:pt>
    <dgm:pt modelId="{064B1136-1B2D-419D-AC6F-887CDF405B9B}" type="parTrans" cxnId="{CECDB471-5DAE-4BC8-8941-0993A2DFDF0C}">
      <dgm:prSet/>
      <dgm:spPr/>
      <dgm:t>
        <a:bodyPr/>
        <a:lstStyle/>
        <a:p>
          <a:endParaRPr lang="pt-PT"/>
        </a:p>
      </dgm:t>
    </dgm:pt>
    <dgm:pt modelId="{4528CC62-80C3-40E4-A956-B5487DE59539}" type="sibTrans" cxnId="{CECDB471-5DAE-4BC8-8941-0993A2DFDF0C}">
      <dgm:prSet/>
      <dgm:spPr/>
      <dgm:t>
        <a:bodyPr/>
        <a:lstStyle/>
        <a:p>
          <a:endParaRPr lang="pt-PT"/>
        </a:p>
      </dgm:t>
    </dgm:pt>
    <dgm:pt modelId="{2AB5A471-C509-404A-8D4D-A2C554F9FB08}" type="pres">
      <dgm:prSet presAssocID="{3C0CB0F3-3ED1-4720-AF8E-247F18E229A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C1A18FD-883C-4DF3-B74C-FCDC90D85673}" type="pres">
      <dgm:prSet presAssocID="{FE13882C-C97A-4CB9-ABA5-FAD0224C3A7E}" presName="composite" presStyleCnt="0"/>
      <dgm:spPr/>
    </dgm:pt>
    <dgm:pt modelId="{317279B1-9EFD-4573-B654-67CCC7477F94}" type="pres">
      <dgm:prSet presAssocID="{FE13882C-C97A-4CB9-ABA5-FAD0224C3A7E}" presName="imgShp" presStyleLbl="fgImgPlace1" presStyleIdx="0" presStyleCnt="1" custScaleX="143703" custLinFactNeighborX="-28951" custLinFactNeighborY="36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D01CBE-0A55-47C9-8898-51715120F3D6}" type="pres">
      <dgm:prSet presAssocID="{FE13882C-C97A-4CB9-ABA5-FAD0224C3A7E}" presName="txShp" presStyleLbl="node1" presStyleIdx="0" presStyleCnt="1" custScaleX="101751" custLinFactNeighborX="1488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ECDB471-5DAE-4BC8-8941-0993A2DFDF0C}" srcId="{3C0CB0F3-3ED1-4720-AF8E-247F18E229A4}" destId="{FE13882C-C97A-4CB9-ABA5-FAD0224C3A7E}" srcOrd="0" destOrd="0" parTransId="{064B1136-1B2D-419D-AC6F-887CDF405B9B}" sibTransId="{4528CC62-80C3-40E4-A956-B5487DE59539}"/>
    <dgm:cxn modelId="{0B5B8591-16CF-4EAB-B66A-7751B275DA7E}" type="presOf" srcId="{FE13882C-C97A-4CB9-ABA5-FAD0224C3A7E}" destId="{81D01CBE-0A55-47C9-8898-51715120F3D6}" srcOrd="0" destOrd="0" presId="urn:microsoft.com/office/officeart/2005/8/layout/vList3"/>
    <dgm:cxn modelId="{1665A6B5-B888-457A-A005-759F0E4022E8}" type="presOf" srcId="{3C0CB0F3-3ED1-4720-AF8E-247F18E229A4}" destId="{2AB5A471-C509-404A-8D4D-A2C554F9FB08}" srcOrd="0" destOrd="0" presId="urn:microsoft.com/office/officeart/2005/8/layout/vList3"/>
    <dgm:cxn modelId="{F1AE78B5-76D9-45CD-99E2-D9A164A45259}" type="presParOf" srcId="{2AB5A471-C509-404A-8D4D-A2C554F9FB08}" destId="{FC1A18FD-883C-4DF3-B74C-FCDC90D85673}" srcOrd="0" destOrd="0" presId="urn:microsoft.com/office/officeart/2005/8/layout/vList3"/>
    <dgm:cxn modelId="{FD12AF29-0E5D-4595-9426-6A76DA4B406D}" type="presParOf" srcId="{FC1A18FD-883C-4DF3-B74C-FCDC90D85673}" destId="{317279B1-9EFD-4573-B654-67CCC7477F94}" srcOrd="0" destOrd="0" presId="urn:microsoft.com/office/officeart/2005/8/layout/vList3"/>
    <dgm:cxn modelId="{178856DD-DFF7-4F03-9726-47B22B3C2F60}" type="presParOf" srcId="{FC1A18FD-883C-4DF3-B74C-FCDC90D85673}" destId="{81D01CBE-0A55-47C9-8898-51715120F3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8038B-B1AB-4575-9C3E-F1BDDEE7FAA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79BAA8FE-F41E-4521-82A2-2FE4679BC712}">
      <dgm:prSet/>
      <dgm:spPr/>
      <dgm:t>
        <a:bodyPr/>
        <a:lstStyle/>
        <a:p>
          <a:pPr rtl="0"/>
          <a:r>
            <a:rPr lang="pt-PT" b="1" dirty="0" smtClean="0"/>
            <a:t>Dia 10 de Maio a </a:t>
          </a:r>
          <a:r>
            <a:rPr lang="pt-PT" b="1" dirty="0" err="1" smtClean="0"/>
            <a:t>Unicer</a:t>
          </a:r>
          <a:r>
            <a:rPr lang="pt-PT" b="1" dirty="0" smtClean="0"/>
            <a:t> ofereceu Maçãs verdes.</a:t>
          </a:r>
          <a:endParaRPr lang="pt-PT" b="1" dirty="0"/>
        </a:p>
      </dgm:t>
    </dgm:pt>
    <dgm:pt modelId="{87ED2E39-CD53-4CCB-8F6C-FF7CAE2B7553}" type="parTrans" cxnId="{DCACFDD4-B8D8-45FF-8493-81E7A07CFFD4}">
      <dgm:prSet/>
      <dgm:spPr/>
      <dgm:t>
        <a:bodyPr/>
        <a:lstStyle/>
        <a:p>
          <a:endParaRPr lang="pt-PT"/>
        </a:p>
      </dgm:t>
    </dgm:pt>
    <dgm:pt modelId="{55DDFC94-BFED-4675-9AF4-AF9A108F1D64}" type="sibTrans" cxnId="{DCACFDD4-B8D8-45FF-8493-81E7A07CFFD4}">
      <dgm:prSet/>
      <dgm:spPr/>
      <dgm:t>
        <a:bodyPr/>
        <a:lstStyle/>
        <a:p>
          <a:endParaRPr lang="pt-PT"/>
        </a:p>
      </dgm:t>
    </dgm:pt>
    <dgm:pt modelId="{E72B5B49-9E99-438A-BED1-EE448314F2D2}" type="pres">
      <dgm:prSet presAssocID="{67A8038B-B1AB-4575-9C3E-F1BDDEE7FA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5676D29-8910-4D1F-812D-D435D38F72A9}" type="pres">
      <dgm:prSet presAssocID="{79BAA8FE-F41E-4521-82A2-2FE4679BC7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CACFDD4-B8D8-45FF-8493-81E7A07CFFD4}" srcId="{67A8038B-B1AB-4575-9C3E-F1BDDEE7FAA9}" destId="{79BAA8FE-F41E-4521-82A2-2FE4679BC712}" srcOrd="0" destOrd="0" parTransId="{87ED2E39-CD53-4CCB-8F6C-FF7CAE2B7553}" sibTransId="{55DDFC94-BFED-4675-9AF4-AF9A108F1D64}"/>
    <dgm:cxn modelId="{0A521CF9-CBDA-48DC-8710-E08C6C84FBC7}" type="presOf" srcId="{79BAA8FE-F41E-4521-82A2-2FE4679BC712}" destId="{F5676D29-8910-4D1F-812D-D435D38F72A9}" srcOrd="0" destOrd="0" presId="urn:microsoft.com/office/officeart/2005/8/layout/vList2"/>
    <dgm:cxn modelId="{DE9C4BBA-654B-4EA5-8342-EF162A91D010}" type="presOf" srcId="{67A8038B-B1AB-4575-9C3E-F1BDDEE7FAA9}" destId="{E72B5B49-9E99-438A-BED1-EE448314F2D2}" srcOrd="0" destOrd="0" presId="urn:microsoft.com/office/officeart/2005/8/layout/vList2"/>
    <dgm:cxn modelId="{7AB553AF-56C1-4A3E-AC01-674DCECE1BD2}" type="presParOf" srcId="{E72B5B49-9E99-438A-BED1-EE448314F2D2}" destId="{F5676D29-8910-4D1F-812D-D435D38F72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71771D-7AA7-4148-A73E-C446990BF80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B8904FD-FCF6-4F4A-85B2-00F0549E1F4A}">
      <dgm:prSet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pPr rtl="0"/>
          <a:r>
            <a:rPr lang="pt-PT" sz="2100" b="1" dirty="0" smtClean="0">
              <a:solidFill>
                <a:srgbClr val="594203"/>
              </a:solidFill>
            </a:rPr>
            <a:t>E da Maçã nasce…</a:t>
          </a:r>
          <a:endParaRPr lang="pt-PT" sz="2100" b="1" dirty="0">
            <a:solidFill>
              <a:srgbClr val="594203"/>
            </a:solidFill>
          </a:endParaRPr>
        </a:p>
      </dgm:t>
    </dgm:pt>
    <dgm:pt modelId="{3CC1C8FD-7E62-4E51-BF92-BE50EB49E32A}" type="parTrans" cxnId="{C74DE389-008C-46E7-9C6A-5BC7CD2BCF09}">
      <dgm:prSet/>
      <dgm:spPr/>
      <dgm:t>
        <a:bodyPr/>
        <a:lstStyle/>
        <a:p>
          <a:endParaRPr lang="pt-PT"/>
        </a:p>
      </dgm:t>
    </dgm:pt>
    <dgm:pt modelId="{B0DD6CDA-3298-4D99-A025-D7296847E64F}" type="sibTrans" cxnId="{C74DE389-008C-46E7-9C6A-5BC7CD2BCF09}">
      <dgm:prSet/>
      <dgm:spPr/>
      <dgm:t>
        <a:bodyPr/>
        <a:lstStyle/>
        <a:p>
          <a:endParaRPr lang="pt-PT"/>
        </a:p>
      </dgm:t>
    </dgm:pt>
    <dgm:pt modelId="{6C4C358F-5464-4BED-8392-1364F5463A5E}" type="pres">
      <dgm:prSet presAssocID="{6671771D-7AA7-4148-A73E-C446990BF80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715AE72-3DCD-49C3-820F-D8D5599AC96A}" type="pres">
      <dgm:prSet presAssocID="{7B8904FD-FCF6-4F4A-85B2-00F0549E1F4A}" presName="circ1TxSh" presStyleLbl="vennNode1" presStyleIdx="0" presStyleCnt="1" custAng="20600696" custScaleX="220141" custLinFactNeighborX="4886" custLinFactNeighborY="3215"/>
      <dgm:spPr/>
      <dgm:t>
        <a:bodyPr/>
        <a:lstStyle/>
        <a:p>
          <a:endParaRPr lang="pt-PT"/>
        </a:p>
      </dgm:t>
    </dgm:pt>
  </dgm:ptLst>
  <dgm:cxnLst>
    <dgm:cxn modelId="{42D755EB-9AF2-4275-8361-2730AC8F3FF7}" type="presOf" srcId="{6671771D-7AA7-4148-A73E-C446990BF801}" destId="{6C4C358F-5464-4BED-8392-1364F5463A5E}" srcOrd="0" destOrd="0" presId="urn:microsoft.com/office/officeart/2005/8/layout/venn1"/>
    <dgm:cxn modelId="{C74DE389-008C-46E7-9C6A-5BC7CD2BCF09}" srcId="{6671771D-7AA7-4148-A73E-C446990BF801}" destId="{7B8904FD-FCF6-4F4A-85B2-00F0549E1F4A}" srcOrd="0" destOrd="0" parTransId="{3CC1C8FD-7E62-4E51-BF92-BE50EB49E32A}" sibTransId="{B0DD6CDA-3298-4D99-A025-D7296847E64F}"/>
    <dgm:cxn modelId="{5296978B-5627-4181-A559-4F65DF35A47A}" type="presOf" srcId="{7B8904FD-FCF6-4F4A-85B2-00F0549E1F4A}" destId="{A715AE72-3DCD-49C3-820F-D8D5599AC96A}" srcOrd="0" destOrd="0" presId="urn:microsoft.com/office/officeart/2005/8/layout/venn1"/>
    <dgm:cxn modelId="{69F6C158-6D15-4CA0-B637-E08EE58B1308}" type="presParOf" srcId="{6C4C358F-5464-4BED-8392-1364F5463A5E}" destId="{A715AE72-3DCD-49C3-820F-D8D5599AC96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D01CBE-0A55-47C9-8898-51715120F3D6}">
      <dsp:nvSpPr>
        <dsp:cNvPr id="0" name=""/>
        <dsp:cNvSpPr/>
      </dsp:nvSpPr>
      <dsp:spPr>
        <a:xfrm rot="10800000">
          <a:off x="2656487" y="0"/>
          <a:ext cx="5558882" cy="19288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055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Foi instalado no centro um sistema de</a:t>
          </a:r>
          <a:br>
            <a:rPr lang="pt-PT" sz="2800" kern="1200" dirty="0" smtClean="0"/>
          </a:br>
          <a:r>
            <a:rPr lang="pt-PT" sz="2800" kern="1200" dirty="0" smtClean="0"/>
            <a:t>Videovigilância.  </a:t>
          </a:r>
          <a:r>
            <a:rPr lang="pt-PT" sz="2400" kern="1200" dirty="0" smtClean="0"/>
            <a:t/>
          </a:r>
          <a:br>
            <a:rPr lang="pt-PT" sz="2400" kern="1200" dirty="0" smtClean="0"/>
          </a:br>
          <a:r>
            <a:rPr lang="pt-PT" sz="2400" kern="1200" dirty="0" smtClean="0"/>
            <a:t> </a:t>
          </a:r>
          <a:endParaRPr lang="pt-PT" sz="2400" kern="1200" dirty="0"/>
        </a:p>
      </dsp:txBody>
      <dsp:txXfrm rot="10800000">
        <a:off x="2656487" y="0"/>
        <a:ext cx="5558882" cy="1928826"/>
      </dsp:txXfrm>
    </dsp:sp>
    <dsp:sp modelId="{317279B1-9EFD-4573-B654-67CCC7477F94}">
      <dsp:nvSpPr>
        <dsp:cNvPr id="0" name=""/>
        <dsp:cNvSpPr/>
      </dsp:nvSpPr>
      <dsp:spPr>
        <a:xfrm>
          <a:off x="100799" y="0"/>
          <a:ext cx="2771780" cy="19288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676D29-8910-4D1F-812D-D435D38F72A9}">
      <dsp:nvSpPr>
        <dsp:cNvPr id="0" name=""/>
        <dsp:cNvSpPr/>
      </dsp:nvSpPr>
      <dsp:spPr>
        <a:xfrm>
          <a:off x="0" y="163754"/>
          <a:ext cx="9144000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b="1" kern="1200" dirty="0" smtClean="0"/>
            <a:t>Dia 10 de Maio a </a:t>
          </a:r>
          <a:r>
            <a:rPr lang="pt-PT" sz="3400" b="1" kern="1200" dirty="0" err="1" smtClean="0"/>
            <a:t>Unicer</a:t>
          </a:r>
          <a:r>
            <a:rPr lang="pt-PT" sz="3400" b="1" kern="1200" dirty="0" smtClean="0"/>
            <a:t> ofereceu Maçãs verdes.</a:t>
          </a:r>
          <a:endParaRPr lang="pt-PT" sz="3400" b="1" kern="1200" dirty="0"/>
        </a:p>
      </dsp:txBody>
      <dsp:txXfrm>
        <a:off x="0" y="163754"/>
        <a:ext cx="9144000" cy="8154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15AE72-3DCD-49C3-820F-D8D5599AC96A}">
      <dsp:nvSpPr>
        <dsp:cNvPr id="0" name=""/>
        <dsp:cNvSpPr/>
      </dsp:nvSpPr>
      <dsp:spPr>
        <a:xfrm rot="20600696">
          <a:off x="0" y="41731"/>
          <a:ext cx="2857487" cy="1298026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b="1" kern="1200" dirty="0" smtClean="0">
              <a:solidFill>
                <a:srgbClr val="594203"/>
              </a:solidFill>
            </a:rPr>
            <a:t>E da Maçã nasce…</a:t>
          </a:r>
          <a:endParaRPr lang="pt-PT" sz="2100" b="1" kern="1200" dirty="0">
            <a:solidFill>
              <a:srgbClr val="594203"/>
            </a:solidFill>
          </a:endParaRPr>
        </a:p>
      </dsp:txBody>
      <dsp:txXfrm rot="20600696">
        <a:off x="0" y="41731"/>
        <a:ext cx="2857487" cy="1298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CBD93-9CEF-47DE-85A5-29D8931FE0A5}" type="datetimeFigureOut">
              <a:rPr lang="pt-PT" smtClean="0"/>
              <a:pPr/>
              <a:t>13-05-2010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406BE-8A57-4FEA-AFED-69CE12BC22C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06BE-8A57-4FEA-AFED-69CE12BC22CB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06BE-8A57-4FEA-AFED-69CE12BC22CB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26CE-E30F-4911-968F-83D233928132}" type="datetimeFigureOut">
              <a:rPr lang="pt-PT" smtClean="0"/>
              <a:pPr/>
              <a:t>13-05-2010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BAE9-3AF5-473C-B7B5-B8B70E304AC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://www.hipersuper.pt/2010/03/18/vitalis-e-caramulo-sao-as-garrafas-mais-leves-do-mercado/garrafa-vital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hipersuper.pt/2010/03/18/vitalis-e-caramulo-sao-as-garrafas-mais-leves-do-mercado/garrafa-caramulo-050c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persuper.pt/2010/03/18/vitalis-e-caramulo-sao-as-garrafas-mais-leves-do-mercado/garrafa-vitali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hipersuper.pt/2010/03/18/vitalis-e-caramulo-sao-as-garrafas-mais-leves-do-mercado/garrafa-caramulo-050cl/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jpeg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presenta__o_do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2844" y="571480"/>
            <a:ext cx="8858312" cy="1428760"/>
          </a:xfrm>
        </p:spPr>
        <p:txBody>
          <a:bodyPr>
            <a:normAutofit fontScale="90000"/>
          </a:bodyPr>
          <a:lstStyle/>
          <a:p>
            <a:r>
              <a:rPr lang="pt-PT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UNICER ÁGUAS</a:t>
            </a:r>
            <a:br>
              <a:rPr lang="pt-PT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t-PT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Centro de Produção de Castelo de Vide</a:t>
            </a:r>
            <a:endParaRPr lang="pt-PT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3857628"/>
            <a:ext cx="27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3714753"/>
            <a:ext cx="4429124" cy="32624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solidFill>
                  <a:srgbClr val="002060"/>
                </a:solidFill>
              </a:rPr>
              <a:t>• Segurança no Centro de Castelo de Vide</a:t>
            </a:r>
          </a:p>
          <a:p>
            <a:endParaRPr lang="pt-PT" sz="1200" dirty="0" smtClean="0">
              <a:solidFill>
                <a:srgbClr val="002060"/>
              </a:solidFill>
            </a:endParaRPr>
          </a:p>
          <a:p>
            <a:r>
              <a:rPr lang="pt-PT" sz="3200" dirty="0" smtClean="0">
                <a:solidFill>
                  <a:srgbClr val="002060"/>
                </a:solidFill>
              </a:rPr>
              <a:t>• A </a:t>
            </a:r>
            <a:r>
              <a:rPr lang="pt-PT" sz="3200" dirty="0" err="1" smtClean="0">
                <a:solidFill>
                  <a:srgbClr val="002060"/>
                </a:solidFill>
              </a:rPr>
              <a:t>Unicer</a:t>
            </a:r>
            <a:r>
              <a:rPr lang="pt-PT" sz="3200" dirty="0" smtClean="0">
                <a:solidFill>
                  <a:srgbClr val="002060"/>
                </a:solidFill>
              </a:rPr>
              <a:t> e o Ambiente</a:t>
            </a:r>
          </a:p>
          <a:p>
            <a:endParaRPr lang="pt-PT" sz="1600" dirty="0" smtClean="0">
              <a:solidFill>
                <a:srgbClr val="002060"/>
              </a:solidFill>
            </a:endParaRPr>
          </a:p>
          <a:p>
            <a:r>
              <a:rPr lang="pt-PT" sz="3200" dirty="0" smtClean="0">
                <a:solidFill>
                  <a:srgbClr val="002060"/>
                </a:solidFill>
              </a:rPr>
              <a:t>• Maçã verde</a:t>
            </a:r>
          </a:p>
          <a:p>
            <a:r>
              <a:rPr lang="pt-PT" dirty="0" smtClean="0">
                <a:solidFill>
                  <a:srgbClr val="002060"/>
                </a:solidFill>
              </a:rPr>
              <a:t>                                                       Maio 2010</a:t>
            </a:r>
          </a:p>
          <a:p>
            <a:pPr algn="ctr"/>
            <a:r>
              <a:rPr lang="pt-PT" sz="3200" dirty="0" smtClean="0">
                <a:solidFill>
                  <a:srgbClr val="002060"/>
                </a:solidFill>
              </a:rPr>
              <a:t>                        </a:t>
            </a:r>
            <a:endParaRPr lang="pt-P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PIM08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4536" y="4698000"/>
            <a:ext cx="3129464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HPIM08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47727">
            <a:off x="5182336" y="139211"/>
            <a:ext cx="3106211" cy="416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Marcador de Posição de Conteúdo 3" descr="http://www.pedrotavares.net/mysite/wp-content/uploads/2009/08/Prosegur.pn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1" y="928670"/>
            <a:ext cx="350046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5172" y="4071942"/>
            <a:ext cx="5028828" cy="285751"/>
          </a:xfr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Só em horário diurno</a:t>
            </a:r>
            <a:b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6" name="Seta em ângulo recto para cima 5"/>
          <p:cNvSpPr/>
          <p:nvPr/>
        </p:nvSpPr>
        <p:spPr>
          <a:xfrm rot="960725">
            <a:off x="4919122" y="2881863"/>
            <a:ext cx="1894923" cy="5000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3" name="Picture 2" descr="C:\Users\Lina Andrade\Pictures\águ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786322"/>
            <a:ext cx="3047205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HPIM0894.JPG"/>
          <p:cNvPicPr>
            <a:picLocks noChangeAspect="1"/>
          </p:cNvPicPr>
          <p:nvPr/>
        </p:nvPicPr>
        <p:blipFill>
          <a:blip r:embed="rId7" cstate="print"/>
          <a:srcRect r="35715"/>
          <a:stretch>
            <a:fillRect/>
          </a:stretch>
        </p:blipFill>
        <p:spPr>
          <a:xfrm>
            <a:off x="0" y="4698000"/>
            <a:ext cx="324000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ixaDeTexto 11"/>
          <p:cNvSpPr txBox="1"/>
          <p:nvPr/>
        </p:nvSpPr>
        <p:spPr>
          <a:xfrm>
            <a:off x="0" y="142852"/>
            <a:ext cx="500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/>
              <a:t>O Centro Fabril </a:t>
            </a:r>
            <a:r>
              <a:rPr lang="pt-PT" sz="2200" dirty="0" err="1" smtClean="0"/>
              <a:t>Unicer</a:t>
            </a:r>
            <a:r>
              <a:rPr lang="pt-PT" sz="2200" dirty="0" smtClean="0"/>
              <a:t> em Castelo de Vide teve alterações a nível de Segurança.</a:t>
            </a:r>
            <a:endParaRPr lang="pt-PT" sz="2200" dirty="0"/>
          </a:p>
        </p:txBody>
      </p:sp>
      <p:pic>
        <p:nvPicPr>
          <p:cNvPr id="10" name="Picture 2" descr="Control de acceso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28802"/>
            <a:ext cx="1785950" cy="255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images.quebarato.com.br/photos/big/1/C/7CFA1C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67151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a 4"/>
          <p:cNvGraphicFramePr/>
          <p:nvPr/>
        </p:nvGraphicFramePr>
        <p:xfrm>
          <a:off x="428596" y="214290"/>
          <a:ext cx="821537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>
            <a:off x="7643830" y="5572140"/>
            <a:ext cx="45719" cy="138098"/>
          </a:xfrm>
        </p:spPr>
        <p:txBody>
          <a:bodyPr>
            <a:normAutofit fontScale="25000" lnSpcReduction="20000"/>
          </a:bodyPr>
          <a:lstStyle/>
          <a:p>
            <a:endParaRPr lang="pt-PT" dirty="0"/>
          </a:p>
        </p:txBody>
      </p:sp>
      <p:pic>
        <p:nvPicPr>
          <p:cNvPr id="7" name="Picture 2" descr="C:\Users\Lina Andrade\Documents\Avô\Fotos Giras\Fotos curiosas\ATT000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08363">
            <a:off x="4852173" y="3472984"/>
            <a:ext cx="3973292" cy="2669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Imagem 7" descr="HPIM09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9874" y="4144711"/>
            <a:ext cx="3256977" cy="2427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CaixaDeTexto 8"/>
          <p:cNvSpPr txBox="1"/>
          <p:nvPr/>
        </p:nvSpPr>
        <p:spPr>
          <a:xfrm>
            <a:off x="3714744" y="514351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Depois das 17 horas o controlo e protecção do espaço fica encarregue aos meios técnicos.</a:t>
            </a:r>
            <a:endParaRPr lang="pt-PT" dirty="0"/>
          </a:p>
        </p:txBody>
      </p:sp>
      <p:pic>
        <p:nvPicPr>
          <p:cNvPr id="10" name="Imagem 9" descr="http://farm2.static.flickr.com/1260/1472778965_f3f2cfd9a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1643050"/>
            <a:ext cx="128588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PT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Unicer</a:t>
            </a:r>
            <a:r>
              <a:rPr lang="pt-P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Ambiente</a:t>
            </a:r>
            <a:endParaRPr lang="pt-P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As empresas responsáveis estão atentas às condicionantes ambientais e sociais.</a:t>
            </a:r>
          </a:p>
          <a:p>
            <a:r>
              <a:rPr lang="pt-PT" dirty="0" smtClean="0"/>
              <a:t> O respeito pelo ambiente e o bem estar social são factores chave para o desenvolvimento que não podem ser ignorados.</a:t>
            </a:r>
            <a:endParaRPr lang="pt-PT" dirty="0"/>
          </a:p>
        </p:txBody>
      </p:sp>
      <p:pic>
        <p:nvPicPr>
          <p:cNvPr id="2050" name="Picture 2" descr="http://www.hipersuper.pt/wp-content/uploads/2010/03/Garrafa-Vitalis-225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1250" r="31250" b="15625"/>
          <a:stretch>
            <a:fillRect/>
          </a:stretch>
        </p:blipFill>
        <p:spPr bwMode="auto">
          <a:xfrm>
            <a:off x="7929586" y="214290"/>
            <a:ext cx="64294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hipersuper.pt/wp-content/uploads/2010/03/Garrafa-Caramulo-050cl-121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4286256"/>
            <a:ext cx="390758" cy="96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hipersuper.pt/wp-content/uploads/2010/03/Garrafa-Caramulo-050cl-121x300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786322"/>
            <a:ext cx="581021" cy="144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hipersuper.pt/wp-content/uploads/2010/03/Garrafa-Caramulo-050cl-121x300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857232"/>
            <a:ext cx="488635" cy="121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www.hipersuper.pt/wp-content/uploads/2010/03/Garrafa-Caramulo-050cl-121x300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 l="-19481" t="-15715" r="-36367" b="-17860"/>
          <a:stretch>
            <a:fillRect/>
          </a:stretch>
        </p:blipFill>
        <p:spPr bwMode="auto">
          <a:xfrm>
            <a:off x="214282" y="2786058"/>
            <a:ext cx="785786" cy="166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www.hipersuper.pt/wp-content/uploads/2010/03/Garrafa-Vitalis-225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529" r="17647" b="9865"/>
          <a:stretch>
            <a:fillRect/>
          </a:stretch>
        </p:blipFill>
        <p:spPr bwMode="auto">
          <a:xfrm>
            <a:off x="1071538" y="4714884"/>
            <a:ext cx="714380" cy="1523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hipersuper.pt/wp-content/uploads/2010/03/Garrafa-Vitalis-225x300.jpg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2571744"/>
            <a:ext cx="482207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hipersuper.pt/wp-content/uploads/2010/03/Garrafa-Vitalis-225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1250" r="31250" b="15625"/>
          <a:stretch>
            <a:fillRect/>
          </a:stretch>
        </p:blipFill>
        <p:spPr bwMode="auto">
          <a:xfrm>
            <a:off x="6715140" y="4429132"/>
            <a:ext cx="64294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hipersuper.pt/wp-content/uploads/2010/03/Garrafa-Vitalis-225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5000" contrast="-12000"/>
          </a:blip>
          <a:srcRect l="23018" r="26829" b="9313"/>
          <a:stretch>
            <a:fillRect/>
          </a:stretch>
        </p:blipFill>
        <p:spPr bwMode="auto">
          <a:xfrm>
            <a:off x="142844" y="1285860"/>
            <a:ext cx="131247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 </a:t>
            </a:r>
            <a:r>
              <a:rPr lang="pt-PT" dirty="0" err="1" smtClean="0"/>
              <a:t>Unicer</a:t>
            </a:r>
            <a:r>
              <a:rPr lang="pt-PT" dirty="0" smtClean="0"/>
              <a:t> colocou no mercado as garrafas mais  leves! </a:t>
            </a:r>
            <a:endParaRPr lang="pt-PT" dirty="0"/>
          </a:p>
        </p:txBody>
      </p:sp>
      <p:pic>
        <p:nvPicPr>
          <p:cNvPr id="5" name="Picture 6" descr="http://www.hipersuper.pt/wp-content/uploads/2010/03/Garrafa-Caramulo-050cl-121x300.jpg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lum bright="-15000" contrast="12000"/>
          </a:blip>
          <a:srcRect/>
          <a:stretch>
            <a:fillRect/>
          </a:stretch>
        </p:blipFill>
        <p:spPr bwMode="auto">
          <a:xfrm>
            <a:off x="7643802" y="2928934"/>
            <a:ext cx="144066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ângulo 6"/>
          <p:cNvSpPr/>
          <p:nvPr/>
        </p:nvSpPr>
        <p:spPr>
          <a:xfrm>
            <a:off x="1500166" y="1643050"/>
            <a:ext cx="6215106" cy="424731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0099"/>
                </a:solidFill>
              </a:rPr>
              <a:t>As marcas </a:t>
            </a:r>
            <a:r>
              <a:rPr lang="pt-PT" b="1" dirty="0" err="1" smtClean="0">
                <a:solidFill>
                  <a:srgbClr val="000099"/>
                </a:solidFill>
              </a:rPr>
              <a:t>Vitalis</a:t>
            </a:r>
            <a:r>
              <a:rPr lang="pt-PT" b="1" dirty="0" smtClean="0">
                <a:solidFill>
                  <a:srgbClr val="000099"/>
                </a:solidFill>
              </a:rPr>
              <a:t> e Caramulo são a cara dessa inovação, que abrange cerca de 145 milhões de garrafas. </a:t>
            </a:r>
            <a:br>
              <a:rPr lang="pt-PT" b="1" dirty="0" smtClean="0">
                <a:solidFill>
                  <a:srgbClr val="000099"/>
                </a:solidFill>
              </a:rPr>
            </a:br>
            <a:r>
              <a:rPr lang="pt-PT" b="1" dirty="0" smtClean="0">
                <a:solidFill>
                  <a:srgbClr val="000099"/>
                </a:solidFill>
              </a:rPr>
              <a:t> </a:t>
            </a:r>
            <a:br>
              <a:rPr lang="pt-PT" b="1" dirty="0" smtClean="0">
                <a:solidFill>
                  <a:srgbClr val="000099"/>
                </a:solidFill>
              </a:rPr>
            </a:br>
            <a:r>
              <a:rPr lang="pt-PT" b="1" dirty="0" smtClean="0">
                <a:solidFill>
                  <a:srgbClr val="000099"/>
                </a:solidFill>
              </a:rPr>
              <a:t>As novas  garrafas já foram colocadas no mercado, permitindo uma redução em 248 toneladas na quantidade de plástico usado, avança o </a:t>
            </a:r>
            <a:r>
              <a:rPr lang="pt-PT" b="1" i="1" dirty="0" smtClean="0">
                <a:solidFill>
                  <a:srgbClr val="000099"/>
                </a:solidFill>
              </a:rPr>
              <a:t>Ambiente Online</a:t>
            </a:r>
            <a:r>
              <a:rPr lang="pt-PT" b="1" dirty="0" smtClean="0">
                <a:solidFill>
                  <a:srgbClr val="000099"/>
                </a:solidFill>
              </a:rPr>
              <a:t>.</a:t>
            </a:r>
            <a:br>
              <a:rPr lang="pt-PT" b="1" dirty="0" smtClean="0">
                <a:solidFill>
                  <a:srgbClr val="000099"/>
                </a:solidFill>
              </a:rPr>
            </a:br>
            <a:r>
              <a:rPr lang="pt-PT" b="1" dirty="0" smtClean="0">
                <a:solidFill>
                  <a:srgbClr val="000099"/>
                </a:solidFill>
              </a:rPr>
              <a:t> </a:t>
            </a:r>
            <a:br>
              <a:rPr lang="pt-PT" b="1" dirty="0" smtClean="0">
                <a:solidFill>
                  <a:srgbClr val="000099"/>
                </a:solidFill>
              </a:rPr>
            </a:br>
            <a:r>
              <a:rPr lang="pt-PT" b="1" dirty="0" smtClean="0">
                <a:solidFill>
                  <a:srgbClr val="000099"/>
                </a:solidFill>
              </a:rPr>
              <a:t>Num comunicado, a </a:t>
            </a:r>
            <a:r>
              <a:rPr lang="pt-PT" b="1" dirty="0" err="1" smtClean="0">
                <a:solidFill>
                  <a:srgbClr val="000099"/>
                </a:solidFill>
              </a:rPr>
              <a:t>Unicer</a:t>
            </a:r>
            <a:r>
              <a:rPr lang="pt-PT" b="1" dirty="0" smtClean="0">
                <a:solidFill>
                  <a:srgbClr val="000099"/>
                </a:solidFill>
              </a:rPr>
              <a:t> afirma estar “consciente da importância da embalagem e do que isso significa em termos da sustentabilidade do sector e da própria empresa”.</a:t>
            </a:r>
          </a:p>
          <a:p>
            <a:r>
              <a:rPr lang="pt-PT" b="1" dirty="0" smtClean="0">
                <a:solidFill>
                  <a:srgbClr val="000099"/>
                </a:solidFill>
              </a:rPr>
              <a:t> </a:t>
            </a:r>
            <a:br>
              <a:rPr lang="pt-PT" b="1" dirty="0" smtClean="0">
                <a:solidFill>
                  <a:srgbClr val="000099"/>
                </a:solidFill>
              </a:rPr>
            </a:br>
            <a:r>
              <a:rPr lang="pt-PT" b="1" dirty="0" smtClean="0">
                <a:solidFill>
                  <a:srgbClr val="000099"/>
                </a:solidFill>
              </a:rPr>
              <a:t>A </a:t>
            </a:r>
            <a:r>
              <a:rPr lang="pt-PT" b="1" dirty="0" err="1" smtClean="0">
                <a:solidFill>
                  <a:srgbClr val="000099"/>
                </a:solidFill>
              </a:rPr>
              <a:t>Unicer</a:t>
            </a:r>
            <a:r>
              <a:rPr lang="pt-PT" b="1" dirty="0" smtClean="0">
                <a:solidFill>
                  <a:srgbClr val="000099"/>
                </a:solidFill>
              </a:rPr>
              <a:t> vê o processo de redução do peso das embalagens como uma área prioritária na sua actividade e, por isso, em parceria com a </a:t>
            </a:r>
            <a:r>
              <a:rPr lang="pt-PT" b="1" dirty="0" err="1" smtClean="0">
                <a:solidFill>
                  <a:srgbClr val="000099"/>
                </a:solidFill>
              </a:rPr>
              <a:t>Logoplaste</a:t>
            </a:r>
            <a:r>
              <a:rPr lang="pt-PT" b="1" dirty="0" smtClean="0">
                <a:solidFill>
                  <a:srgbClr val="000099"/>
                </a:solidFill>
              </a:rPr>
              <a:t>, tem promovido o desenvolvimento sustentável da categoria de águas engarrafadas em Portugal.</a:t>
            </a:r>
            <a:endParaRPr lang="pt-PT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/>
        </p:nvGraphicFramePr>
        <p:xfrm>
          <a:off x="0" y="21429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G:\DCIM\101HP627\HPIM0947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8508" t="2283" r="11513" b="8676"/>
          <a:stretch>
            <a:fillRect/>
          </a:stretch>
        </p:blipFill>
        <p:spPr bwMode="auto">
          <a:xfrm>
            <a:off x="3143240" y="3857628"/>
            <a:ext cx="335758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Lina Andrade\Pictures\Imagem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1571612"/>
            <a:ext cx="3643338" cy="273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HPIM09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643050"/>
            <a:ext cx="3301217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3286116" y="1285860"/>
            <a:ext cx="2000264" cy="181588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accent3">
                    <a:lumMod val="50000"/>
                  </a:schemeClr>
                </a:solidFill>
              </a:rPr>
              <a:t>AS NOSSAS MAÇÃS FORAM UM SUCESSO!!!</a:t>
            </a:r>
            <a:endParaRPr lang="pt-PT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2" name="Diagrama 11"/>
          <p:cNvGraphicFramePr/>
          <p:nvPr/>
        </p:nvGraphicFramePr>
        <p:xfrm>
          <a:off x="6286512" y="4857760"/>
          <a:ext cx="2857488" cy="129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44" y="0"/>
            <a:ext cx="6286512" cy="1143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PT" sz="4800" b="1" dirty="0" smtClean="0">
                <a:solidFill>
                  <a:schemeClr val="accent4">
                    <a:lumMod val="50000"/>
                  </a:schemeClr>
                </a:solidFill>
              </a:rPr>
              <a:t>...a Cerveja!!!</a:t>
            </a:r>
            <a:endParaRPr lang="pt-PT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" y="1142984"/>
          <a:ext cx="4143372" cy="3107170"/>
        </p:xfrm>
        <a:graphic>
          <a:graphicData uri="http://schemas.openxmlformats.org/presentationml/2006/ole">
            <p:oleObj spid="_x0000_s1026" name="Apresentação" r:id="rId3" imgW="4570330" imgH="3427635" progId="PowerPoint.Show.12">
              <p:embed/>
            </p:oleObj>
          </a:graphicData>
        </a:graphic>
      </p:graphicFrame>
      <p:pic>
        <p:nvPicPr>
          <p:cNvPr id="6" name="Imagem 5" descr="HPIM1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52527">
            <a:off x="2766765" y="3103457"/>
            <a:ext cx="3053189" cy="3466027"/>
          </a:xfrm>
          <a:prstGeom prst="rect">
            <a:avLst/>
          </a:prstGeom>
        </p:spPr>
      </p:pic>
      <p:sp>
        <p:nvSpPr>
          <p:cNvPr id="11" name="Fluxograma: fita perfurada 10"/>
          <p:cNvSpPr/>
          <p:nvPr/>
        </p:nvSpPr>
        <p:spPr>
          <a:xfrm rot="19684368">
            <a:off x="5645294" y="2659717"/>
            <a:ext cx="3135459" cy="2811127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… para beber …a cerveja  </a:t>
            </a:r>
            <a:r>
              <a:rPr lang="pt-PT" sz="2800" smtClean="0"/>
              <a:t>sem </a:t>
            </a:r>
            <a:r>
              <a:rPr lang="pt-PT" sz="2800" smtClean="0"/>
              <a:t>álcool.</a:t>
            </a:r>
            <a:endParaRPr lang="pt-PT" sz="2800" dirty="0" smtClean="0"/>
          </a:p>
          <a:p>
            <a:pPr algn="ctr"/>
            <a:r>
              <a:rPr lang="pt-PT" sz="2800" dirty="0" smtClean="0"/>
              <a:t>Sabor  a </a:t>
            </a:r>
            <a:r>
              <a:rPr lang="pt-PT" sz="2800" dirty="0" smtClean="0"/>
              <a:t>Maçã.</a:t>
            </a:r>
            <a:endParaRPr lang="pt-PT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14282" y="5715016"/>
            <a:ext cx="1785950" cy="36933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Lina Andrade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143</Words>
  <Application>Microsoft Office PowerPoint</Application>
  <PresentationFormat>Apresentação no Ecrã (4:3)</PresentationFormat>
  <Paragraphs>27</Paragraphs>
  <Slides>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9" baseType="lpstr">
      <vt:lpstr>Tema do Office</vt:lpstr>
      <vt:lpstr>Apresentação</vt:lpstr>
      <vt:lpstr>UNICER ÁGUAS Centro de Produção de Castelo de Vide</vt:lpstr>
      <vt:lpstr>Só em horário diurno  </vt:lpstr>
      <vt:lpstr>Diapositivo 3</vt:lpstr>
      <vt:lpstr>A Unicer e o Ambiente</vt:lpstr>
      <vt:lpstr>A Unicer colocou no mercado as garrafas mais  leves! </vt:lpstr>
      <vt:lpstr>Diapositivo 6</vt:lpstr>
      <vt:lpstr>...a Cerveja!!!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Só em horário diurno</dc:title>
  <dc:creator>Lina Andrade</dc:creator>
  <cp:lastModifiedBy>Lina Andrade</cp:lastModifiedBy>
  <cp:revision>46</cp:revision>
  <dcterms:created xsi:type="dcterms:W3CDTF">2010-05-03T19:18:16Z</dcterms:created>
  <dcterms:modified xsi:type="dcterms:W3CDTF">2010-05-13T22:03:56Z</dcterms:modified>
</cp:coreProperties>
</file>