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66" r:id="rId2"/>
    <p:sldId id="267" r:id="rId3"/>
    <p:sldId id="268" r:id="rId4"/>
    <p:sldId id="259" r:id="rId5"/>
    <p:sldId id="256" r:id="rId6"/>
    <p:sldId id="264" r:id="rId7"/>
    <p:sldId id="262" r:id="rId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1"/>
    <a:srgbClr val="C7142B"/>
    <a:srgbClr val="1B720C"/>
    <a:srgbClr val="E64696"/>
    <a:srgbClr val="30E05E"/>
    <a:srgbClr val="6E2EE2"/>
    <a:srgbClr val="99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91843" autoAdjust="0"/>
  </p:normalViewPr>
  <p:slideViewPr>
    <p:cSldViewPr>
      <p:cViewPr varScale="1">
        <p:scale>
          <a:sx n="72" d="100"/>
          <a:sy n="72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 sz="2400">
              <a:latin typeface="Times New Roman" pitchFamily="18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 sz="2400">
              <a:latin typeface="Times New Roman" pitchFamily="18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pt-PT"/>
              <a:t>Clique para editar o estilo do título mestre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pt-PT"/>
              <a:t>Clique para editar o estilo do subtítulo mestre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4D0D44AE-6FDE-4CC5-B054-8A2125CAB0D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15F4D-8B72-4C43-B39B-4BD6FA8B0054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400C9-EEC8-4BB5-A39C-858B71A5F42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62025B3-ABB9-445A-8A44-65AF9333CD4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40F6-1450-4D57-807C-B4DA4E687B2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76D1-204B-470B-8C00-AF2C8ECAF2B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CA35-EFDC-4FAE-AE3B-E3829797853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A947-BBE1-4CD5-8108-9904966029B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4E87-DE63-4F1F-AA72-B1BEE247A01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DAC39-832C-4936-9AD6-AB7DFA06388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796E-0F5B-4BDA-8604-6BC4EB303EE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A4273-02E3-4B3C-90DA-069D6AC61B5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A6A84D93-E45B-4458-ABD8-758C7AC64A41}" type="slidenum">
              <a:rPr lang="pt-PT"/>
              <a:pPr/>
              <a:t>‹nº›</a:t>
            </a:fld>
            <a:endParaRPr lang="pt-PT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PT" sz="2400">
                <a:latin typeface="Times New Roman" pitchFamily="18" charset="0"/>
              </a:endParaRP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roemin%C3%AAncia_topogr%C3%A1fica" TargetMode="External"/><Relationship Id="rId2" Type="http://schemas.openxmlformats.org/officeDocument/2006/relationships/hyperlink" Target="http://pt.wikipedia.org/wiki/Altitu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fotos.sapo.pt/aventurafs/pic/0005519h/" TargetMode="External"/><Relationship Id="rId4" Type="http://schemas.openxmlformats.org/officeDocument/2006/relationships/hyperlink" Target="http://pt.wikipedia.org/wiki/Distrito_de_Portaleg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76475"/>
            <a:ext cx="7696200" cy="3816350"/>
          </a:xfrm>
        </p:spPr>
        <p:txBody>
          <a:bodyPr/>
          <a:lstStyle/>
          <a:p>
            <a:endParaRPr lang="pt-PT"/>
          </a:p>
        </p:txBody>
      </p:sp>
      <p:pic>
        <p:nvPicPr>
          <p:cNvPr id="66567" name="Picture 7" descr="HPIM7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13100"/>
            <a:ext cx="3090862" cy="2303463"/>
          </a:xfrm>
          <a:prstGeom prst="rect">
            <a:avLst/>
          </a:prstGeom>
          <a:solidFill>
            <a:srgbClr val="99FF66"/>
          </a:solidFill>
          <a:ln w="9525">
            <a:solidFill>
              <a:srgbClr val="2F0892"/>
            </a:solidFill>
            <a:miter lim="800000"/>
            <a:headEnd/>
            <a:tailEnd/>
          </a:ln>
        </p:spPr>
      </p:pic>
      <p:pic>
        <p:nvPicPr>
          <p:cNvPr id="66568" name="Picture 8" descr="HPIM7072 - 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84538"/>
            <a:ext cx="2886075" cy="2303462"/>
          </a:xfrm>
          <a:prstGeom prst="rect">
            <a:avLst/>
          </a:prstGeom>
          <a:noFill/>
          <a:ln w="9525">
            <a:solidFill>
              <a:srgbClr val="2F0892"/>
            </a:solidFill>
            <a:miter lim="800000"/>
            <a:headEnd/>
            <a:tailEnd/>
          </a:ln>
        </p:spPr>
      </p:pic>
      <p:sp>
        <p:nvSpPr>
          <p:cNvPr id="66571" name="WordArt 11" descr="Amor_Natural[1]"/>
          <p:cNvSpPr>
            <a:spLocks noChangeArrowheads="1" noChangeShapeType="1" noTextEdit="1"/>
          </p:cNvSpPr>
          <p:nvPr/>
        </p:nvSpPr>
        <p:spPr bwMode="auto">
          <a:xfrm rot="-736537">
            <a:off x="468313" y="620713"/>
            <a:ext cx="8272462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35"/>
              </a:avLst>
            </a:prstTxWarp>
          </a:bodyPr>
          <a:lstStyle/>
          <a:p>
            <a:pPr algn="ctr"/>
            <a:r>
              <a:rPr lang="pt-PT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Unicer Águas</a:t>
            </a:r>
          </a:p>
          <a:p>
            <a:pPr algn="ctr"/>
            <a:r>
              <a:rPr lang="pt-PT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Centro de Produção de castelo de Vide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7588" name="Picture 4" descr="HPIM7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81300"/>
            <a:ext cx="4319587" cy="3217863"/>
          </a:xfrm>
          <a:prstGeom prst="rect">
            <a:avLst/>
          </a:prstGeom>
          <a:noFill/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48263" y="2852738"/>
            <a:ext cx="3311525" cy="3124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O Limão continua Revitalizante e a Maçã Purificante.</a:t>
            </a:r>
          </a:p>
          <a:p>
            <a:pPr>
              <a:spcBef>
                <a:spcPct val="50000"/>
              </a:spcBef>
            </a:pPr>
            <a:r>
              <a:rPr lang="pt-PT"/>
              <a:t>Mas tem nova apresentação, tem garrafa diferente e passou a ter rótulo.</a:t>
            </a:r>
          </a:p>
          <a:p>
            <a:pPr>
              <a:spcBef>
                <a:spcPct val="50000"/>
              </a:spcBef>
            </a:pPr>
            <a:r>
              <a:rPr lang="pt-PT"/>
              <a:t>Consegue-se com esta alteração fazer uma maior distinção entre estes sabores e a Linha Elegante.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 rot="-863953">
            <a:off x="1187450" y="836613"/>
            <a:ext cx="7056438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2"/>
              </a:avLst>
            </a:prstTxWarp>
          </a:bodyPr>
          <a:lstStyle/>
          <a:p>
            <a:pPr algn="ctr"/>
            <a:r>
              <a:rPr lang="pt-PT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A Maçã e o Limão</a:t>
            </a:r>
          </a:p>
          <a:p>
            <a:pPr algn="ctr"/>
            <a:r>
              <a:rPr lang="pt-PT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com nova roupagem.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PT" sz="2900"/>
              <a:t/>
            </a:r>
            <a:br>
              <a:rPr lang="pt-PT" sz="2900"/>
            </a:br>
            <a:r>
              <a:rPr lang="pt-PT" sz="2900"/>
              <a:t>O Norte Alentejo é uma unidade territorial caracterizada por uma enorme diversidade natural.</a:t>
            </a:r>
          </a:p>
        </p:txBody>
      </p:sp>
      <p:pic>
        <p:nvPicPr>
          <p:cNvPr id="68611" name="Picture 3" descr="DSCF289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844675"/>
            <a:ext cx="3168650" cy="2263775"/>
          </a:xfrm>
          <a:noFill/>
          <a:ln/>
        </p:spPr>
      </p:pic>
      <p:pic>
        <p:nvPicPr>
          <p:cNvPr id="68612" name="Picture 4" descr="2119394304_64f2945ba9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149725"/>
            <a:ext cx="2917825" cy="1943100"/>
          </a:xfrm>
          <a:noFill/>
          <a:ln/>
        </p:spPr>
      </p:pic>
      <p:pic>
        <p:nvPicPr>
          <p:cNvPr id="68613" name="Picture 5" descr="DSCN1656 - 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682750"/>
            <a:ext cx="3455988" cy="2268538"/>
          </a:xfrm>
          <a:noFill/>
          <a:ln/>
        </p:spPr>
      </p:pic>
      <p:pic>
        <p:nvPicPr>
          <p:cNvPr id="68614" name="Picture 6" descr="DSCN1682 - 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4149725"/>
            <a:ext cx="2735262" cy="2051050"/>
          </a:xfrm>
          <a:noFill/>
          <a:ln/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203575" y="4365625"/>
            <a:ext cx="273685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/>
              <a:t>Por um lado, temos peneplanície Alentejana, de horizontes abertos e amplos, por outro, temos características montanhosas frias.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900">
                <a:solidFill>
                  <a:srgbClr val="1B720C"/>
                </a:solidFill>
              </a:rPr>
              <a:t>PARQUE NATURAL 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300">
                <a:solidFill>
                  <a:srgbClr val="1B720C"/>
                </a:solidFill>
              </a:rPr>
              <a:t>A Serra de São Mamede, </a:t>
            </a:r>
            <a:br>
              <a:rPr lang="pt-PT" sz="2300">
                <a:solidFill>
                  <a:srgbClr val="1B720C"/>
                </a:solidFill>
              </a:rPr>
            </a:br>
            <a:r>
              <a:rPr lang="pt-PT" sz="2300">
                <a:solidFill>
                  <a:srgbClr val="1B720C"/>
                </a:solidFill>
              </a:rPr>
              <a:t>corpo central do Parque Natural com o mesmo nome, é um misto diversificado de paisagens, resultado de uma cooperação quase sempre harmoniosa entre o Homem e a Natureza.</a:t>
            </a:r>
            <a:br>
              <a:rPr lang="pt-PT" sz="2300">
                <a:solidFill>
                  <a:srgbClr val="1B720C"/>
                </a:solidFill>
              </a:rPr>
            </a:br>
            <a:endParaRPr lang="pt-PT" sz="2300">
              <a:solidFill>
                <a:srgbClr val="1B720C"/>
              </a:solidFill>
            </a:endParaRP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PT" sz="23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5650" y="2924175"/>
            <a:ext cx="7848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/>
              <a:t/>
            </a:r>
            <a:br>
              <a:rPr lang="pt-PT"/>
            </a:br>
            <a:endParaRPr lang="pt-PT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2565400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787900" y="4508500"/>
            <a:ext cx="3744913" cy="14747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>
                <a:solidFill>
                  <a:schemeClr val="tx2"/>
                </a:solidFill>
              </a:rPr>
              <a:t>Serra de São Mamede</a:t>
            </a:r>
          </a:p>
          <a:p>
            <a:r>
              <a:rPr lang="pt-PT" b="1">
                <a:solidFill>
                  <a:schemeClr val="tx2"/>
                </a:solidFill>
                <a:hlinkClick r:id="rId2" tooltip="Altitude"/>
              </a:rPr>
              <a:t>Altitude</a:t>
            </a:r>
            <a:r>
              <a:rPr lang="pt-PT" b="1">
                <a:solidFill>
                  <a:schemeClr val="tx2"/>
                </a:solidFill>
              </a:rPr>
              <a:t>:</a:t>
            </a:r>
            <a:r>
              <a:rPr lang="pt-PT">
                <a:solidFill>
                  <a:schemeClr val="tx2"/>
                </a:solidFill>
              </a:rPr>
              <a:t>1.025 m (3.363 pés)</a:t>
            </a:r>
          </a:p>
          <a:p>
            <a:r>
              <a:rPr lang="pt-PT" b="1">
                <a:solidFill>
                  <a:schemeClr val="tx2"/>
                </a:solidFill>
                <a:hlinkClick r:id="rId3" tooltip="Proeminência topográfica"/>
              </a:rPr>
              <a:t>Proeminência</a:t>
            </a:r>
            <a:r>
              <a:rPr lang="pt-PT" b="1">
                <a:solidFill>
                  <a:schemeClr val="tx2"/>
                </a:solidFill>
              </a:rPr>
              <a:t>:</a:t>
            </a:r>
            <a:r>
              <a:rPr lang="pt-PT">
                <a:solidFill>
                  <a:schemeClr val="tx2"/>
                </a:solidFill>
              </a:rPr>
              <a:t>659 m</a:t>
            </a:r>
          </a:p>
          <a:p>
            <a:r>
              <a:rPr lang="pt-PT" b="1">
                <a:solidFill>
                  <a:schemeClr val="tx2"/>
                </a:solidFill>
              </a:rPr>
              <a:t>Localização: </a:t>
            </a:r>
            <a:r>
              <a:rPr lang="pt-PT">
                <a:solidFill>
                  <a:schemeClr val="tx2"/>
                </a:solidFill>
                <a:hlinkClick r:id="rId4" tooltip="Distrito de Portalegre"/>
              </a:rPr>
              <a:t>distrito de Portalegre</a:t>
            </a:r>
            <a:r>
              <a:rPr lang="pt-PT"/>
              <a:t> </a:t>
            </a:r>
            <a:br>
              <a:rPr lang="pt-PT"/>
            </a:br>
            <a:endParaRPr lang="pt-PT"/>
          </a:p>
        </p:txBody>
      </p:sp>
      <p:pic>
        <p:nvPicPr>
          <p:cNvPr id="5142" name="Picture 22" descr="s340x2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1844675"/>
            <a:ext cx="3744913" cy="2428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1943100"/>
          </a:xfrm>
        </p:spPr>
        <p:txBody>
          <a:bodyPr/>
          <a:lstStyle/>
          <a:p>
            <a:r>
              <a:rPr lang="pt-PT">
                <a:solidFill>
                  <a:srgbClr val="945706"/>
                </a:solidFill>
              </a:rPr>
              <a:t>C</a:t>
            </a:r>
            <a:r>
              <a:rPr lang="pt-PT"/>
              <a:t>i</a:t>
            </a:r>
            <a:r>
              <a:rPr lang="pt-PT">
                <a:solidFill>
                  <a:srgbClr val="FBB3B5"/>
                </a:solidFill>
              </a:rPr>
              <a:t>r</a:t>
            </a:r>
            <a:r>
              <a:rPr lang="pt-PT">
                <a:solidFill>
                  <a:srgbClr val="945706"/>
                </a:solidFill>
              </a:rPr>
              <a:t>c</a:t>
            </a:r>
            <a:r>
              <a:rPr lang="pt-PT">
                <a:solidFill>
                  <a:srgbClr val="006600"/>
                </a:solidFill>
              </a:rPr>
              <a:t>u</a:t>
            </a:r>
            <a:r>
              <a:rPr lang="pt-PT"/>
              <a:t>i</a:t>
            </a:r>
            <a:r>
              <a:rPr lang="pt-PT">
                <a:solidFill>
                  <a:srgbClr val="1F108A"/>
                </a:solidFill>
              </a:rPr>
              <a:t>t</a:t>
            </a:r>
            <a:r>
              <a:rPr lang="pt-PT">
                <a:solidFill>
                  <a:srgbClr val="739703"/>
                </a:solidFill>
              </a:rPr>
              <a:t>o </a:t>
            </a:r>
            <a:r>
              <a:rPr lang="pt-PT">
                <a:solidFill>
                  <a:srgbClr val="1B720C"/>
                </a:solidFill>
              </a:rPr>
              <a:t>d</a:t>
            </a:r>
            <a:r>
              <a:rPr lang="pt-PT">
                <a:solidFill>
                  <a:srgbClr val="C7142B"/>
                </a:solidFill>
              </a:rPr>
              <a:t>e </a:t>
            </a:r>
            <a:r>
              <a:rPr lang="pt-PT">
                <a:solidFill>
                  <a:srgbClr val="30E05E"/>
                </a:solidFill>
              </a:rPr>
              <a:t>M</a:t>
            </a:r>
            <a:r>
              <a:rPr lang="pt-PT">
                <a:solidFill>
                  <a:srgbClr val="900A73"/>
                </a:solidFill>
              </a:rPr>
              <a:t>a</a:t>
            </a:r>
            <a:r>
              <a:rPr lang="pt-PT"/>
              <a:t>n</a:t>
            </a:r>
            <a:r>
              <a:rPr lang="pt-PT">
                <a:solidFill>
                  <a:srgbClr val="006600"/>
                </a:solidFill>
              </a:rPr>
              <a:t>u</a:t>
            </a:r>
            <a:r>
              <a:rPr lang="pt-PT">
                <a:solidFill>
                  <a:srgbClr val="1F108A"/>
                </a:solidFill>
              </a:rPr>
              <a:t>t</a:t>
            </a:r>
            <a:r>
              <a:rPr lang="pt-PT">
                <a:solidFill>
                  <a:srgbClr val="E64696"/>
                </a:solidFill>
              </a:rPr>
              <a:t>e</a:t>
            </a:r>
            <a:r>
              <a:rPr lang="pt-PT"/>
              <a:t>n</a:t>
            </a:r>
            <a:r>
              <a:rPr lang="pt-PT">
                <a:solidFill>
                  <a:srgbClr val="945706"/>
                </a:solidFill>
              </a:rPr>
              <a:t>ç</a:t>
            </a:r>
            <a:r>
              <a:rPr lang="pt-PT">
                <a:solidFill>
                  <a:srgbClr val="900A73"/>
                </a:solidFill>
              </a:rPr>
              <a:t>ã</a:t>
            </a:r>
            <a:r>
              <a:rPr lang="pt-PT">
                <a:solidFill>
                  <a:srgbClr val="739703"/>
                </a:solidFill>
              </a:rPr>
              <a:t>o </a:t>
            </a:r>
            <a:r>
              <a:rPr lang="pt-PT"/>
              <a:t/>
            </a:r>
            <a:br>
              <a:rPr lang="pt-PT"/>
            </a:br>
            <a:endParaRPr lang="pt-PT">
              <a:solidFill>
                <a:srgbClr val="FF0000"/>
              </a:solidFill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44675"/>
            <a:ext cx="804863" cy="13684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5888"/>
            <a:ext cx="3943350" cy="444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060575"/>
            <a:ext cx="1727200" cy="8683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165850"/>
            <a:ext cx="4465638" cy="503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89363"/>
            <a:ext cx="1062038" cy="17351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2195513" y="692150"/>
            <a:ext cx="4321175" cy="376238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2F0892"/>
            </a:solidFill>
            <a:miter lim="800000"/>
            <a:headEnd/>
            <a:tailEnd/>
          </a:ln>
          <a:effectLst/>
        </p:spPr>
        <p:txBody>
          <a:bodyPr rIns="144000">
            <a:spAutoFit/>
          </a:bodyPr>
          <a:lstStyle/>
          <a:p>
            <a:r>
              <a:rPr lang="pt-PT"/>
              <a:t>Desta interacção nasce o: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268538" y="3933825"/>
            <a:ext cx="489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619250" y="3429000"/>
            <a:ext cx="612140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/>
              <a:t>Percursos e zonas de lazer com equipamentos de apoio.</a:t>
            </a:r>
            <a:br>
              <a:rPr lang="pt-PT" b="1"/>
            </a:br>
            <a:r>
              <a:rPr lang="pt-PT">
                <a:solidFill>
                  <a:schemeClr val="tx2"/>
                </a:solidFill>
              </a:rPr>
              <a:t>Em Castelo de Vide, na Serra de S. Paulo. (Situada no Parque Natural)</a:t>
            </a:r>
          </a:p>
          <a:p>
            <a:r>
              <a:rPr lang="pt-PT">
                <a:solidFill>
                  <a:schemeClr val="tx2"/>
                </a:solidFill>
              </a:rPr>
              <a:t>Pista com 2.600 m de extensão, 12 estações com aparelhos e painéis informativos. </a:t>
            </a:r>
          </a:p>
          <a:p>
            <a:r>
              <a:rPr lang="pt-PT">
                <a:solidFill>
                  <a:schemeClr val="tx2"/>
                </a:solidFill>
              </a:rPr>
              <a:t>Está um “pouco” desgastado e irá sofrer restauro.</a:t>
            </a:r>
          </a:p>
        </p:txBody>
      </p:sp>
      <p:pic>
        <p:nvPicPr>
          <p:cNvPr id="2090" name="Picture 42" descr="site%20vitalis"/>
          <p:cNvPicPr>
            <a:picLocks noChangeAspect="1" noChangeArrowheads="1"/>
          </p:cNvPicPr>
          <p:nvPr/>
        </p:nvPicPr>
        <p:blipFill>
          <a:blip r:embed="rId6" cstate="print"/>
          <a:srcRect b="29236"/>
          <a:stretch>
            <a:fillRect/>
          </a:stretch>
        </p:blipFill>
        <p:spPr bwMode="auto">
          <a:xfrm>
            <a:off x="3348038" y="1916113"/>
            <a:ext cx="216058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7989887" cy="2089151"/>
          </a:xfrm>
        </p:spPr>
        <p:txBody>
          <a:bodyPr/>
          <a:lstStyle/>
          <a:p>
            <a:r>
              <a:rPr lang="pt-PT"/>
              <a:t>Reformulação do Circuito de Manutenção</a:t>
            </a:r>
            <a:endParaRPr lang="pt-PT" b="1">
              <a:solidFill>
                <a:srgbClr val="64E6E4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4105275" cy="374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700"/>
              <a:t>Agosto de 2009, será iniciado o restauro do Circuito Vitalis.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2700"/>
              <a:t>  </a:t>
            </a:r>
            <a:r>
              <a:rPr lang="pt-PT" sz="2700">
                <a:solidFill>
                  <a:schemeClr val="tx2"/>
                </a:solidFill>
              </a:rPr>
              <a:t>O percurso que por si só, sempre constituiu, um agradável passeio pedestre, </a:t>
            </a:r>
            <a:r>
              <a:rPr lang="pt-PT" sz="2700"/>
              <a:t>terá após a sua remodelação um aspecto ainda mais atractivo.</a:t>
            </a:r>
          </a:p>
          <a:p>
            <a:pPr>
              <a:lnSpc>
                <a:spcPct val="80000"/>
              </a:lnSpc>
            </a:pPr>
            <a:endParaRPr lang="pt-PT" sz="2700">
              <a:solidFill>
                <a:schemeClr val="tx2"/>
              </a:solidFill>
            </a:endParaRPr>
          </a:p>
        </p:txBody>
      </p:sp>
      <p:pic>
        <p:nvPicPr>
          <p:cNvPr id="64520" name="Picture 8" descr="Picture 006"/>
          <p:cNvPicPr>
            <a:picLocks noChangeAspect="1" noChangeArrowheads="1"/>
          </p:cNvPicPr>
          <p:nvPr/>
        </p:nvPicPr>
        <p:blipFill>
          <a:blip r:embed="rId2" cstate="print"/>
          <a:srcRect l="11304" t="12672" r="4959" b="10814"/>
          <a:stretch>
            <a:fillRect/>
          </a:stretch>
        </p:blipFill>
        <p:spPr bwMode="auto">
          <a:xfrm>
            <a:off x="6011863" y="1773238"/>
            <a:ext cx="2305050" cy="2808287"/>
          </a:xfrm>
          <a:prstGeom prst="rect">
            <a:avLst/>
          </a:prstGeom>
          <a:noFill/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076825" y="2276475"/>
            <a:ext cx="3382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940425" y="4652963"/>
            <a:ext cx="2735263" cy="1200150"/>
          </a:xfrm>
          <a:prstGeom prst="rect">
            <a:avLst/>
          </a:prstGeom>
          <a:noFill/>
          <a:ln w="9525" algn="ctr">
            <a:solidFill>
              <a:srgbClr val="2F089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São substituídos todos painéis e o trajecto será reformulado, (devido à construção da variante).</a:t>
            </a:r>
          </a:p>
        </p:txBody>
      </p:sp>
      <p:pic>
        <p:nvPicPr>
          <p:cNvPr id="64523" name="Picture 11" descr="Picture 006"/>
          <p:cNvPicPr>
            <a:picLocks noChangeAspect="1" noChangeArrowheads="1"/>
          </p:cNvPicPr>
          <p:nvPr/>
        </p:nvPicPr>
        <p:blipFill>
          <a:blip r:embed="rId3" cstate="print"/>
          <a:srcRect l="32646" t="16174" r="35181" b="73935"/>
          <a:stretch>
            <a:fillRect/>
          </a:stretch>
        </p:blipFill>
        <p:spPr bwMode="auto">
          <a:xfrm>
            <a:off x="3563938" y="1190625"/>
            <a:ext cx="1152525" cy="654050"/>
          </a:xfrm>
          <a:prstGeom prst="rect">
            <a:avLst/>
          </a:prstGeom>
          <a:noFill/>
          <a:ln w="9525">
            <a:solidFill>
              <a:srgbClr val="2F0892"/>
            </a:solidFill>
            <a:miter lim="800000"/>
            <a:headEnd/>
            <a:tailEnd/>
          </a:ln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852738"/>
            <a:ext cx="804863" cy="13684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20713"/>
            <a:ext cx="1368425" cy="6873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868863"/>
            <a:ext cx="749300" cy="122396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696200" cy="3600450"/>
          </a:xfrm>
        </p:spPr>
        <p:txBody>
          <a:bodyPr/>
          <a:lstStyle/>
          <a:p>
            <a:r>
              <a:rPr lang="pt-PT" sz="2900">
                <a:solidFill>
                  <a:schemeClr val="tx1"/>
                </a:solidFill>
              </a:rPr>
              <a:t/>
            </a:r>
            <a:br>
              <a:rPr lang="pt-PT" sz="2900">
                <a:solidFill>
                  <a:schemeClr val="tx1"/>
                </a:solidFill>
              </a:rPr>
            </a:br>
            <a:r>
              <a:rPr lang="pt-PT" sz="2900" b="1">
                <a:solidFill>
                  <a:srgbClr val="1F497D"/>
                </a:solidFill>
              </a:rPr>
              <a:t>C </a:t>
            </a:r>
            <a:r>
              <a:rPr lang="pt-PT" sz="2900" b="1">
                <a:solidFill>
                  <a:srgbClr val="F79646"/>
                </a:solidFill>
              </a:rPr>
              <a:t>O </a:t>
            </a:r>
            <a:r>
              <a:rPr lang="pt-PT" sz="2900" b="1">
                <a:solidFill>
                  <a:srgbClr val="00B050"/>
                </a:solidFill>
              </a:rPr>
              <a:t>N </a:t>
            </a:r>
            <a:r>
              <a:rPr lang="pt-PT" sz="2900" b="1">
                <a:solidFill>
                  <a:srgbClr val="FF0000"/>
                </a:solidFill>
              </a:rPr>
              <a:t>T </a:t>
            </a:r>
            <a:r>
              <a:rPr lang="pt-PT" sz="2900" b="1">
                <a:solidFill>
                  <a:srgbClr val="595959"/>
                </a:solidFill>
              </a:rPr>
              <a:t>A </a:t>
            </a:r>
            <a:r>
              <a:rPr lang="pt-PT" sz="2900" b="1">
                <a:solidFill>
                  <a:srgbClr val="E6AF00"/>
                </a:solidFill>
              </a:rPr>
              <a:t>M </a:t>
            </a:r>
            <a:r>
              <a:rPr lang="pt-PT" sz="2900" b="1">
                <a:solidFill>
                  <a:srgbClr val="548DD4"/>
                </a:solidFill>
              </a:rPr>
              <a:t>O </a:t>
            </a:r>
            <a:r>
              <a:rPr lang="pt-PT" sz="2900" b="1">
                <a:solidFill>
                  <a:srgbClr val="FF0000"/>
                </a:solidFill>
              </a:rPr>
              <a:t>S </a:t>
            </a:r>
            <a:r>
              <a:rPr lang="pt-PT" sz="2900" b="1">
                <a:solidFill>
                  <a:schemeClr val="tx1"/>
                </a:solidFill>
              </a:rPr>
              <a:t>  </a:t>
            </a:r>
            <a:r>
              <a:rPr lang="pt-PT" sz="2900" b="1">
                <a:solidFill>
                  <a:srgbClr val="00B050"/>
                </a:solidFill>
              </a:rPr>
              <a:t>C </a:t>
            </a:r>
            <a:r>
              <a:rPr lang="pt-PT" sz="2900" b="1">
                <a:solidFill>
                  <a:srgbClr val="E6AF00"/>
                </a:solidFill>
              </a:rPr>
              <a:t>O </a:t>
            </a:r>
            <a:r>
              <a:rPr lang="pt-PT" sz="2900" b="1">
                <a:solidFill>
                  <a:srgbClr val="365F91"/>
                </a:solidFill>
              </a:rPr>
              <a:t>M </a:t>
            </a:r>
            <a:r>
              <a:rPr lang="pt-PT" sz="2900" b="1">
                <a:solidFill>
                  <a:schemeClr val="tx1"/>
                </a:solidFill>
              </a:rPr>
              <a:t>  </a:t>
            </a:r>
            <a:r>
              <a:rPr lang="pt-PT" sz="2900" b="1">
                <a:solidFill>
                  <a:srgbClr val="FFC000"/>
                </a:solidFill>
              </a:rPr>
              <a:t>A </a:t>
            </a:r>
            <a:r>
              <a:rPr lang="pt-PT" sz="2900" b="1">
                <a:solidFill>
                  <a:schemeClr val="tx1"/>
                </a:solidFill>
              </a:rPr>
              <a:t>  </a:t>
            </a:r>
            <a:r>
              <a:rPr lang="pt-PT" sz="2900" b="1">
                <a:solidFill>
                  <a:srgbClr val="FF0000"/>
                </a:solidFill>
              </a:rPr>
              <a:t>S </a:t>
            </a:r>
            <a:r>
              <a:rPr lang="pt-PT" sz="2900" b="1">
                <a:solidFill>
                  <a:srgbClr val="00B050"/>
                </a:solidFill>
              </a:rPr>
              <a:t>U </a:t>
            </a:r>
            <a:r>
              <a:rPr lang="pt-PT" sz="2900" b="1">
                <a:solidFill>
                  <a:srgbClr val="808080"/>
                </a:solidFill>
              </a:rPr>
              <a:t>A </a:t>
            </a:r>
            <a:r>
              <a:rPr lang="pt-PT" sz="2900" b="1">
                <a:solidFill>
                  <a:schemeClr val="tx1"/>
                </a:solidFill>
              </a:rPr>
              <a:t>  </a:t>
            </a:r>
            <a:r>
              <a:rPr lang="pt-PT" sz="2900" b="1">
                <a:solidFill>
                  <a:srgbClr val="92D050"/>
                </a:solidFill>
              </a:rPr>
              <a:t>P </a:t>
            </a:r>
            <a:r>
              <a:rPr lang="pt-PT" sz="2900" b="1">
                <a:solidFill>
                  <a:srgbClr val="E36C0A"/>
                </a:solidFill>
              </a:rPr>
              <a:t>R </a:t>
            </a:r>
            <a:r>
              <a:rPr lang="pt-PT" sz="2900" b="1">
                <a:solidFill>
                  <a:srgbClr val="8064A2"/>
                </a:solidFill>
              </a:rPr>
              <a:t>E </a:t>
            </a:r>
            <a:r>
              <a:rPr lang="pt-PT" sz="2900" b="1">
                <a:solidFill>
                  <a:srgbClr val="00B050"/>
                </a:solidFill>
              </a:rPr>
              <a:t>S </a:t>
            </a:r>
            <a:r>
              <a:rPr lang="pt-PT" sz="2900" b="1">
                <a:solidFill>
                  <a:srgbClr val="FF0000"/>
                </a:solidFill>
              </a:rPr>
              <a:t>E </a:t>
            </a:r>
            <a:r>
              <a:rPr lang="pt-PT" sz="2900" b="1">
                <a:solidFill>
                  <a:srgbClr val="4F81BD"/>
                </a:solidFill>
              </a:rPr>
              <a:t>N </a:t>
            </a:r>
            <a:r>
              <a:rPr lang="pt-PT" sz="2900" b="1">
                <a:solidFill>
                  <a:srgbClr val="E6AF00"/>
                </a:solidFill>
              </a:rPr>
              <a:t>Ç </a:t>
            </a:r>
            <a:r>
              <a:rPr lang="pt-PT" sz="2900" b="1">
                <a:solidFill>
                  <a:srgbClr val="FF0000"/>
                </a:solidFill>
              </a:rPr>
              <a:t>A</a:t>
            </a:r>
            <a:r>
              <a:rPr lang="pt-PT" sz="2900">
                <a:solidFill>
                  <a:schemeClr val="tx1"/>
                </a:solidFill>
              </a:rPr>
              <a:t/>
            </a:r>
            <a:br>
              <a:rPr lang="pt-PT" sz="2900">
                <a:solidFill>
                  <a:schemeClr val="tx1"/>
                </a:solidFill>
              </a:rPr>
            </a:br>
            <a:r>
              <a:rPr lang="pt-PT" sz="2900" b="1">
                <a:solidFill>
                  <a:srgbClr val="000080"/>
                </a:solidFill>
              </a:rPr>
              <a:t>____________________________________________________________________________</a:t>
            </a:r>
            <a:r>
              <a:rPr lang="pt-PT" sz="2900">
                <a:solidFill>
                  <a:schemeClr val="tx1"/>
                </a:solidFill>
              </a:rPr>
              <a:t/>
            </a:r>
            <a:br>
              <a:rPr lang="pt-PT" sz="2900">
                <a:solidFill>
                  <a:schemeClr val="tx1"/>
                </a:solidFill>
              </a:rPr>
            </a:br>
            <a:r>
              <a:rPr lang="pt-PT" sz="2900" b="1">
                <a:solidFill>
                  <a:srgbClr val="000080"/>
                </a:solidFill>
              </a:rPr>
              <a:t>____________________________________________________________________________</a:t>
            </a:r>
            <a:r>
              <a:rPr lang="pt-PT" sz="2900">
                <a:solidFill>
                  <a:schemeClr val="tx1"/>
                </a:solidFill>
              </a:rPr>
              <a:t/>
            </a:r>
            <a:br>
              <a:rPr lang="pt-PT" sz="2900">
                <a:solidFill>
                  <a:schemeClr val="tx1"/>
                </a:solidFill>
              </a:rPr>
            </a:br>
            <a:endParaRPr lang="pt-PT" sz="2900">
              <a:solidFill>
                <a:schemeClr val="tx1"/>
              </a:solidFill>
            </a:endParaRPr>
          </a:p>
        </p:txBody>
      </p:sp>
      <p:pic>
        <p:nvPicPr>
          <p:cNvPr id="26628" name="Picture 4" descr="Saber Viver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4076700"/>
            <a:ext cx="1238250" cy="1524000"/>
          </a:xfrm>
          <a:noFill/>
          <a:ln/>
        </p:spPr>
      </p:pic>
      <p:pic>
        <p:nvPicPr>
          <p:cNvPr id="26629" name="Picture 5" descr="Calorias dos exercícios fís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492375"/>
            <a:ext cx="2028825" cy="1662113"/>
          </a:xfrm>
          <a:prstGeom prst="rect">
            <a:avLst/>
          </a:prstGeom>
          <a:noFill/>
        </p:spPr>
      </p:pic>
      <p:pic>
        <p:nvPicPr>
          <p:cNvPr id="26630" name="Picture 6" descr="Caminh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292600"/>
            <a:ext cx="1466850" cy="1524000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6061075"/>
            <a:ext cx="5400675" cy="6080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2411413" y="4221163"/>
            <a:ext cx="3816350" cy="1584325"/>
          </a:xfrm>
          <a:prstGeom prst="ellipse">
            <a:avLst/>
          </a:prstGeom>
          <a:solidFill>
            <a:srgbClr val="99FF66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>
                <a:solidFill>
                  <a:srgbClr val="2F0892"/>
                </a:solidFill>
              </a:rPr>
              <a:t>Agosto 2009</a:t>
            </a:r>
          </a:p>
          <a:p>
            <a:pPr algn="ctr"/>
            <a:r>
              <a:rPr lang="pt-PT">
                <a:solidFill>
                  <a:srgbClr val="2F0892"/>
                </a:solidFill>
              </a:rPr>
              <a:t>Lina Andrade</a:t>
            </a:r>
          </a:p>
          <a:p>
            <a:pPr algn="ctr"/>
            <a:endParaRPr lang="pt-PT">
              <a:solidFill>
                <a:srgbClr val="2F0892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03213" y="2728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údio">
  <a:themeElements>
    <a:clrScheme name="Estú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Estú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stú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450</TotalTime>
  <Words>187</Words>
  <Application>Microsoft Office PowerPoint</Application>
  <PresentationFormat>Apresentação no Ecrã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Estúdio</vt:lpstr>
      <vt:lpstr>Diapositivo 1</vt:lpstr>
      <vt:lpstr>Diapositivo 2</vt:lpstr>
      <vt:lpstr> O Norte Alentejo é uma unidade territorial caracterizada por uma enorme diversidade natural.</vt:lpstr>
      <vt:lpstr>PARQUE NATURAL </vt:lpstr>
      <vt:lpstr>Circuito de Manutenção  </vt:lpstr>
      <vt:lpstr>Reformulação do Circuito de Manutenção</vt:lpstr>
      <vt:lpstr> C O N T A M O S   C O M   A   S U A   P R E S E N Ç A ____________________________________________________________________________ ____________________________________________________________________________ 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Agosto 2009 </dc:title>
  <dc:creator>Lina Andrade</dc:creator>
  <cp:lastModifiedBy>LMarques</cp:lastModifiedBy>
  <cp:revision>22</cp:revision>
  <dcterms:created xsi:type="dcterms:W3CDTF">2009-08-01T22:58:12Z</dcterms:created>
  <dcterms:modified xsi:type="dcterms:W3CDTF">2009-12-15T22:19:16Z</dcterms:modified>
</cp:coreProperties>
</file>